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995" r:id="rId2"/>
    <p:sldId id="3001" r:id="rId3"/>
    <p:sldId id="2986" r:id="rId4"/>
    <p:sldId id="3004" r:id="rId5"/>
    <p:sldId id="3019" r:id="rId6"/>
    <p:sldId id="3020" r:id="rId7"/>
    <p:sldId id="3021" r:id="rId8"/>
    <p:sldId id="3022" r:id="rId9"/>
    <p:sldId id="3023" r:id="rId10"/>
    <p:sldId id="3024" r:id="rId11"/>
    <p:sldId id="3025" r:id="rId12"/>
    <p:sldId id="3161" r:id="rId13"/>
    <p:sldId id="3011" r:id="rId14"/>
    <p:sldId id="3179" r:id="rId15"/>
    <p:sldId id="3180" r:id="rId16"/>
    <p:sldId id="260" r:id="rId17"/>
    <p:sldId id="3026" r:id="rId18"/>
    <p:sldId id="274" r:id="rId19"/>
    <p:sldId id="2996" r:id="rId20"/>
    <p:sldId id="3035" r:id="rId21"/>
    <p:sldId id="3008" r:id="rId22"/>
    <p:sldId id="3009" r:id="rId23"/>
    <p:sldId id="3010" r:id="rId24"/>
    <p:sldId id="3036" r:id="rId25"/>
    <p:sldId id="2987" r:id="rId26"/>
    <p:sldId id="3032" r:id="rId27"/>
    <p:sldId id="2983" r:id="rId28"/>
    <p:sldId id="2992" r:id="rId29"/>
    <p:sldId id="2981" r:id="rId30"/>
    <p:sldId id="3007" r:id="rId31"/>
    <p:sldId id="2989" r:id="rId32"/>
    <p:sldId id="2980" r:id="rId33"/>
    <p:sldId id="3037" r:id="rId34"/>
    <p:sldId id="2988" r:id="rId35"/>
    <p:sldId id="2997" r:id="rId36"/>
    <p:sldId id="3003" r:id="rId37"/>
    <p:sldId id="2999" r:id="rId38"/>
    <p:sldId id="3002" r:id="rId39"/>
    <p:sldId id="2982" r:id="rId4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Nocelli de Souza" initials="NNdS" lastIdx="1" clrIdx="0">
    <p:extLst>
      <p:ext uri="{19B8F6BF-5375-455C-9EA6-DF929625EA0E}">
        <p15:presenceInfo xmlns:p15="http://schemas.microsoft.com/office/powerpoint/2012/main" userId="S::natalian@herbalife.com::dc4bc6cd-73c7-4a9d-a66b-7291363bc5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24292E"/>
    <a:srgbClr val="373F47"/>
    <a:srgbClr val="D2D755"/>
    <a:srgbClr val="A8D337"/>
    <a:srgbClr val="F96B4F"/>
    <a:srgbClr val="FC417A"/>
    <a:srgbClr val="458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968" autoAdjust="0"/>
  </p:normalViewPr>
  <p:slideViewPr>
    <p:cSldViewPr snapToGrid="0">
      <p:cViewPr varScale="1">
        <p:scale>
          <a:sx n="31" d="100"/>
          <a:sy n="31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D1CB3-17EF-433C-80AE-B3DB8C264A04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C1D0A-2B5D-4365-90E9-C550E29514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372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1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4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89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1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0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443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78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441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212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82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909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47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31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44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654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89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15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C1D0A-2B5D-4365-90E9-C550E29514A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16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E0230-22B7-084D-9D48-D45A048BE5F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44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5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2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8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6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7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1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7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5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53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66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5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24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33E7-0264-414F-944A-0E52C2428690}" type="datetimeFigureOut">
              <a:rPr lang="pt-BR" smtClean="0"/>
              <a:t>30/06/2022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B6B0C-AE72-44D5-B6D5-DB1DEE5EBC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27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1.png"/><Relationship Id="rId12" Type="http://schemas.openxmlformats.org/officeDocument/2006/relationships/image" Target="../media/image39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em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emf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osepromoherbalife.com/sts-brasil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jpg"/><Relationship Id="rId9" Type="http://schemas.openxmlformats.org/officeDocument/2006/relationships/hyperlink" Target="https://hrbl.me/registrostsbrasi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3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hrbl.me/hngrow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ventosepromoherbalife.com/sts-brasil/" TargetMode="External"/><Relationship Id="rId5" Type="http://schemas.openxmlformats.org/officeDocument/2006/relationships/hyperlink" Target="http://www.eventosepromoherbalife.com/" TargetMode="Externa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herbalifenutrition.com/dam/marketing_materials/web_banners/2022/06-Jun/STS_apresentacao_pre_evento_PTBR.pptx?renditions=original" TargetMode="External"/><Relationship Id="rId5" Type="http://schemas.openxmlformats.org/officeDocument/2006/relationships/hyperlink" Target="https://assets.herbalifenutrition.com/content/dam/regional/brazil/pt_br/consumable_content/marketing_materials/book/2022/03-Mar/GUIA_STS_PTBR1.pdf/_jcr_content/renditions/original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ventosepromoherbalife.com/sts-brasi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804136D8-848B-86EB-A36A-83B54A69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434"/>
            <a:ext cx="24380951" cy="1371428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F6F841D-EBC4-649A-B770-756FFDC30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5"/>
          <a:stretch/>
        </p:blipFill>
        <p:spPr>
          <a:xfrm>
            <a:off x="7581901" y="984"/>
            <a:ext cx="16804534" cy="13714284"/>
          </a:xfrm>
          <a:prstGeom prst="rect">
            <a:avLst/>
          </a:prstGeom>
        </p:spPr>
      </p:pic>
      <p:sp>
        <p:nvSpPr>
          <p:cNvPr id="18" name="Colchete Esquerdo 17">
            <a:extLst>
              <a:ext uri="{FF2B5EF4-FFF2-40B4-BE49-F238E27FC236}">
                <a16:creationId xmlns:a16="http://schemas.microsoft.com/office/drawing/2014/main" id="{1120C758-BD8E-446A-848B-4B0DDE9B1E00}"/>
              </a:ext>
            </a:extLst>
          </p:cNvPr>
          <p:cNvSpPr/>
          <p:nvPr/>
        </p:nvSpPr>
        <p:spPr>
          <a:xfrm flipH="1">
            <a:off x="15009679" y="3043272"/>
            <a:ext cx="472120" cy="7504872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19" name="Colchete Esquerdo 18">
            <a:extLst>
              <a:ext uri="{FF2B5EF4-FFF2-40B4-BE49-F238E27FC236}">
                <a16:creationId xmlns:a16="http://schemas.microsoft.com/office/drawing/2014/main" id="{6E84716D-5844-DD10-8209-62D4F2A544E1}"/>
              </a:ext>
            </a:extLst>
          </p:cNvPr>
          <p:cNvSpPr/>
          <p:nvPr/>
        </p:nvSpPr>
        <p:spPr>
          <a:xfrm>
            <a:off x="793334" y="3105150"/>
            <a:ext cx="472120" cy="7504872"/>
          </a:xfrm>
          <a:prstGeom prst="leftBracket">
            <a:avLst>
              <a:gd name="adj" fmla="val 107291"/>
            </a:avLst>
          </a:prstGeom>
          <a:ln w="7620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pic>
        <p:nvPicPr>
          <p:cNvPr id="20" name="Imagem 19" descr="Logotipo, nome da empresa&#10;&#10;Descrição gerada automaticamente">
            <a:extLst>
              <a:ext uri="{FF2B5EF4-FFF2-40B4-BE49-F238E27FC236}">
                <a16:creationId xmlns:a16="http://schemas.microsoft.com/office/drawing/2014/main" id="{74CEBE34-8C54-8CB8-D056-BD7F7E840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7" y="2676048"/>
            <a:ext cx="14215840" cy="83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46761E-7 -4.25926E-6 L -0.03216 -4.25926E-6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64483E-6 -4.25926E-6 L 0.03126 -4.25926E-6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B5A769-382A-4667-80FD-8E397F090271}"/>
              </a:ext>
            </a:extLst>
          </p:cNvPr>
          <p:cNvSpPr txBox="1"/>
          <p:nvPr/>
        </p:nvSpPr>
        <p:spPr>
          <a:xfrm>
            <a:off x="8605895" y="4740761"/>
            <a:ext cx="200078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ENTENDENDO A ESTRUTURA DO CONTEÚDO: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761D32C-CB73-480D-AE3D-1D2769344307}"/>
              </a:ext>
            </a:extLst>
          </p:cNvPr>
          <p:cNvSpPr txBox="1"/>
          <p:nvPr/>
        </p:nvSpPr>
        <p:spPr>
          <a:xfrm>
            <a:off x="8563130" y="6040290"/>
            <a:ext cx="14602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rgbClr val="373F47"/>
                </a:solidFill>
                <a:latin typeface="Arial Narrow" panose="020B0606020202030204" pitchFamily="34" charset="0"/>
              </a:rPr>
              <a:t>Plano de Vendas e Marketing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rgbClr val="373F47"/>
                </a:solidFill>
                <a:latin typeface="Arial Narrow" panose="020B0606020202030204" pitchFamily="34" charset="0"/>
              </a:rPr>
              <a:t>Formas de Ganho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rgbClr val="373F47"/>
                </a:solidFill>
                <a:latin typeface="Arial Narrow" panose="020B0606020202030204" pitchFamily="34" charset="0"/>
              </a:rPr>
              <a:t>Benefícios do nosso modelo de negócio</a:t>
            </a:r>
          </a:p>
          <a:p>
            <a:endParaRPr lang="pt-BR" sz="3600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F2EFE82-7631-B96A-3358-F2FB473D2CE7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1E1DE03E-451C-293D-F2CA-D9AEAC5B6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9" name="Colchete Esquerdo 18">
            <a:extLst>
              <a:ext uri="{FF2B5EF4-FFF2-40B4-BE49-F238E27FC236}">
                <a16:creationId xmlns:a16="http://schemas.microsoft.com/office/drawing/2014/main" id="{D100257F-B0FA-E59A-C888-7073B23201DA}"/>
              </a:ext>
            </a:extLst>
          </p:cNvPr>
          <p:cNvSpPr/>
          <p:nvPr/>
        </p:nvSpPr>
        <p:spPr>
          <a:xfrm rot="10800000" flipH="1">
            <a:off x="1216604" y="4073234"/>
            <a:ext cx="355196" cy="7013565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78BE2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21" name="Colchete Esquerdo 20">
            <a:extLst>
              <a:ext uri="{FF2B5EF4-FFF2-40B4-BE49-F238E27FC236}">
                <a16:creationId xmlns:a16="http://schemas.microsoft.com/office/drawing/2014/main" id="{C85E8579-4169-8721-22B6-78067A9BA005}"/>
              </a:ext>
            </a:extLst>
          </p:cNvPr>
          <p:cNvSpPr/>
          <p:nvPr/>
        </p:nvSpPr>
        <p:spPr>
          <a:xfrm flipH="1">
            <a:off x="7468259" y="4073236"/>
            <a:ext cx="355196" cy="7013565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78BE2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D7ACF4A-B2C0-E1DD-7E44-5AEE84E92B80}"/>
              </a:ext>
            </a:extLst>
          </p:cNvPr>
          <p:cNvSpPr/>
          <p:nvPr/>
        </p:nvSpPr>
        <p:spPr>
          <a:xfrm>
            <a:off x="1931668" y="9877173"/>
            <a:ext cx="5176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 Narrow" panose="020B0606020202030204" pitchFamily="34" charset="0"/>
              </a:rPr>
              <a:t>PLANO DE CRESCIMENTO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60BBE1A2-A937-34D0-216D-6A4DCC23A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4" y="4846097"/>
            <a:ext cx="4241844" cy="424184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52AB454-4E15-4EAC-98B0-5FD75B610C9A}"/>
              </a:ext>
            </a:extLst>
          </p:cNvPr>
          <p:cNvSpPr/>
          <p:nvPr/>
        </p:nvSpPr>
        <p:spPr>
          <a:xfrm>
            <a:off x="1216603" y="1405248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PARTE 4 – PLANO DE CRESCIMENTO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C075CBE-7BC5-4A64-B21D-CFC7053956F6}"/>
              </a:ext>
            </a:extLst>
          </p:cNvPr>
          <p:cNvCxnSpPr>
            <a:cxnSpLocks/>
          </p:cNvCxnSpPr>
          <p:nvPr/>
        </p:nvCxnSpPr>
        <p:spPr>
          <a:xfrm>
            <a:off x="-183569" y="2368012"/>
            <a:ext cx="24382413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9A55617-A84F-4B49-92FB-76B287E19D23}"/>
              </a:ext>
            </a:extLst>
          </p:cNvPr>
          <p:cNvGrpSpPr/>
          <p:nvPr/>
        </p:nvGrpSpPr>
        <p:grpSpPr>
          <a:xfrm>
            <a:off x="8563130" y="9132769"/>
            <a:ext cx="13887615" cy="2059891"/>
            <a:chOff x="8563130" y="9132769"/>
            <a:chExt cx="13887615" cy="2059891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67E9E9F6-9BCE-4031-8BD6-0FBD68279C5E}"/>
                </a:ext>
              </a:extLst>
            </p:cNvPr>
            <p:cNvSpPr/>
            <p:nvPr/>
          </p:nvSpPr>
          <p:spPr>
            <a:xfrm>
              <a:off x="8563130" y="9132769"/>
              <a:ext cx="13382832" cy="1626889"/>
            </a:xfrm>
            <a:prstGeom prst="roundRect">
              <a:avLst/>
            </a:prstGeom>
            <a:solidFill>
              <a:srgbClr val="78BE20"/>
            </a:solidFill>
            <a:ln>
              <a:solidFill>
                <a:srgbClr val="D2D7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Agora só falta fechar negócio! Vamos ver as formas de fechamento...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FC61DEC-67A5-403B-B7CE-8BFCCFF09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9457" y="9761372"/>
              <a:ext cx="1431288" cy="143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78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B5A769-382A-4667-80FD-8E397F090271}"/>
              </a:ext>
            </a:extLst>
          </p:cNvPr>
          <p:cNvSpPr txBox="1"/>
          <p:nvPr/>
        </p:nvSpPr>
        <p:spPr>
          <a:xfrm>
            <a:off x="8783090" y="4910942"/>
            <a:ext cx="200078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ENTENDENDO A ESTRUTURA DO CONTEÚDO: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761D32C-CB73-480D-AE3D-1D2769344307}"/>
              </a:ext>
            </a:extLst>
          </p:cNvPr>
          <p:cNvSpPr txBox="1"/>
          <p:nvPr/>
        </p:nvSpPr>
        <p:spPr>
          <a:xfrm>
            <a:off x="8783090" y="6419791"/>
            <a:ext cx="135673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Apoio ao início do negócio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Formas de começar: Kit de Início, Consultor Sênior, Construtor de Sucesso </a:t>
            </a:r>
            <a:r>
              <a:rPr lang="pt-BR" sz="3800" b="1" dirty="0">
                <a:solidFill>
                  <a:srgbClr val="F96B4F"/>
                </a:solidFill>
                <a:latin typeface="Arial Narrow" panose="020B0606020202030204" pitchFamily="34" charset="0"/>
              </a:rPr>
              <a:t>com foco na lucratividade</a:t>
            </a: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Vantagens ao conquistar o nível Supervisor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Como se tornar um Supervisor</a:t>
            </a:r>
          </a:p>
        </p:txBody>
      </p:sp>
      <p:sp>
        <p:nvSpPr>
          <p:cNvPr id="17" name="Colchete Esquerdo 16">
            <a:extLst>
              <a:ext uri="{FF2B5EF4-FFF2-40B4-BE49-F238E27FC236}">
                <a16:creationId xmlns:a16="http://schemas.microsoft.com/office/drawing/2014/main" id="{97B66B88-582D-8B83-BCFA-73DFE48BEFC9}"/>
              </a:ext>
            </a:extLst>
          </p:cNvPr>
          <p:cNvSpPr/>
          <p:nvPr/>
        </p:nvSpPr>
        <p:spPr>
          <a:xfrm rot="10800000" flipH="1">
            <a:off x="1396153" y="4720929"/>
            <a:ext cx="449613" cy="6382096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F96B4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96B4F"/>
              </a:solidFill>
            </a:endParaRPr>
          </a:p>
        </p:txBody>
      </p:sp>
      <p:sp>
        <p:nvSpPr>
          <p:cNvPr id="18" name="Colchete Esquerdo 17">
            <a:extLst>
              <a:ext uri="{FF2B5EF4-FFF2-40B4-BE49-F238E27FC236}">
                <a16:creationId xmlns:a16="http://schemas.microsoft.com/office/drawing/2014/main" id="{989A22DB-42A5-9C85-3229-C45E532AA319}"/>
              </a:ext>
            </a:extLst>
          </p:cNvPr>
          <p:cNvSpPr/>
          <p:nvPr/>
        </p:nvSpPr>
        <p:spPr>
          <a:xfrm flipH="1">
            <a:off x="7468257" y="4720929"/>
            <a:ext cx="449613" cy="6382095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F96B4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96B4F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CB17B09-2BDB-1C51-57E4-2767C7AA5C47}"/>
              </a:ext>
            </a:extLst>
          </p:cNvPr>
          <p:cNvSpPr/>
          <p:nvPr/>
        </p:nvSpPr>
        <p:spPr>
          <a:xfrm>
            <a:off x="2646732" y="9719280"/>
            <a:ext cx="37465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 Narrow" panose="020B0606020202030204" pitchFamily="34" charset="0"/>
              </a:rPr>
              <a:t>DECIDA COMO COMEÇAR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B3C46AF-89B4-B76D-7A9A-CBF7A4FE6346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7" name="Imagem 26" descr="Logotipo, nome da empresa&#10;&#10;Descrição gerada automaticamente">
            <a:extLst>
              <a:ext uri="{FF2B5EF4-FFF2-40B4-BE49-F238E27FC236}">
                <a16:creationId xmlns:a16="http://schemas.microsoft.com/office/drawing/2014/main" id="{BD893908-F1C6-8555-A74B-1D7653A8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409F9FC-29E8-4291-9B09-F01D47278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46" y="5286174"/>
            <a:ext cx="4390531" cy="43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F945EA0-AF82-4F35-AFF6-8ED369D1E678}"/>
              </a:ext>
            </a:extLst>
          </p:cNvPr>
          <p:cNvSpPr/>
          <p:nvPr/>
        </p:nvSpPr>
        <p:spPr>
          <a:xfrm>
            <a:off x="1216603" y="1405248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F96B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PARTE 5 – DECIDA COMO COMEÇAR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3326DD32-72A7-4370-BF62-97915DF052E3}"/>
              </a:ext>
            </a:extLst>
          </p:cNvPr>
          <p:cNvCxnSpPr>
            <a:cxnSpLocks/>
          </p:cNvCxnSpPr>
          <p:nvPr/>
        </p:nvCxnSpPr>
        <p:spPr>
          <a:xfrm>
            <a:off x="-183569" y="2368012"/>
            <a:ext cx="24382413" cy="0"/>
          </a:xfrm>
          <a:prstGeom prst="line">
            <a:avLst/>
          </a:prstGeom>
          <a:ln w="28575">
            <a:solidFill>
              <a:srgbClr val="F96B4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E61216A-900D-4DED-936E-EEF96E24153E}"/>
              </a:ext>
            </a:extLst>
          </p:cNvPr>
          <p:cNvGrpSpPr/>
          <p:nvPr/>
        </p:nvGrpSpPr>
        <p:grpSpPr>
          <a:xfrm>
            <a:off x="8563130" y="9719280"/>
            <a:ext cx="13887615" cy="2059891"/>
            <a:chOff x="8563130" y="9719280"/>
            <a:chExt cx="13887615" cy="2059891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1CDB511E-700C-47BC-88EB-DDA88BF3D074}"/>
                </a:ext>
              </a:extLst>
            </p:cNvPr>
            <p:cNvSpPr/>
            <p:nvPr/>
          </p:nvSpPr>
          <p:spPr>
            <a:xfrm>
              <a:off x="8563130" y="9719280"/>
              <a:ext cx="13382832" cy="1626889"/>
            </a:xfrm>
            <a:prstGeom prst="roundRect">
              <a:avLst/>
            </a:prstGeom>
            <a:solidFill>
              <a:srgbClr val="F96B4F"/>
            </a:solidFill>
            <a:ln>
              <a:solidFill>
                <a:srgbClr val="D2D7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Para encerrar com chave de ouro, é hora de chamar o VIP para contar sua história e inspirar os convidados!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BB89A90A-B5DF-4CD1-9445-2CD3BB9B7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9457" y="10347883"/>
              <a:ext cx="1431288" cy="143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40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B5A769-382A-4667-80FD-8E397F090271}"/>
              </a:ext>
            </a:extLst>
          </p:cNvPr>
          <p:cNvSpPr txBox="1"/>
          <p:nvPr/>
        </p:nvSpPr>
        <p:spPr>
          <a:xfrm>
            <a:off x="8533850" y="6858000"/>
            <a:ext cx="15403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EXPLICANDO AS FORMAS DE COMEÇAR O NEGÓCIO,</a:t>
            </a:r>
          </a:p>
          <a:p>
            <a:r>
              <a:rPr lang="pt-BR" sz="54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 </a:t>
            </a:r>
            <a:r>
              <a:rPr lang="pt-BR" sz="5400" b="1" dirty="0">
                <a:solidFill>
                  <a:srgbClr val="F96B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FOCO NA LUCRATIVIDADE</a:t>
            </a:r>
            <a:r>
              <a:rPr lang="pt-BR" sz="54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Colchete Esquerdo 16">
            <a:extLst>
              <a:ext uri="{FF2B5EF4-FFF2-40B4-BE49-F238E27FC236}">
                <a16:creationId xmlns:a16="http://schemas.microsoft.com/office/drawing/2014/main" id="{97B66B88-582D-8B83-BCFA-73DFE48BEFC9}"/>
              </a:ext>
            </a:extLst>
          </p:cNvPr>
          <p:cNvSpPr/>
          <p:nvPr/>
        </p:nvSpPr>
        <p:spPr>
          <a:xfrm rot="10800000" flipH="1">
            <a:off x="1396153" y="4720929"/>
            <a:ext cx="449613" cy="6382096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F96B4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96B4F"/>
              </a:solidFill>
            </a:endParaRPr>
          </a:p>
        </p:txBody>
      </p:sp>
      <p:sp>
        <p:nvSpPr>
          <p:cNvPr id="18" name="Colchete Esquerdo 17">
            <a:extLst>
              <a:ext uri="{FF2B5EF4-FFF2-40B4-BE49-F238E27FC236}">
                <a16:creationId xmlns:a16="http://schemas.microsoft.com/office/drawing/2014/main" id="{989A22DB-42A5-9C85-3229-C45E532AA319}"/>
              </a:ext>
            </a:extLst>
          </p:cNvPr>
          <p:cNvSpPr/>
          <p:nvPr/>
        </p:nvSpPr>
        <p:spPr>
          <a:xfrm flipH="1">
            <a:off x="7468257" y="4720929"/>
            <a:ext cx="449613" cy="6382095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F96B4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96B4F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CB17B09-2BDB-1C51-57E4-2767C7AA5C47}"/>
              </a:ext>
            </a:extLst>
          </p:cNvPr>
          <p:cNvSpPr/>
          <p:nvPr/>
        </p:nvSpPr>
        <p:spPr>
          <a:xfrm>
            <a:off x="2646732" y="9719280"/>
            <a:ext cx="37465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 Narrow" panose="020B0606020202030204" pitchFamily="34" charset="0"/>
              </a:rPr>
              <a:t>DECIDA COMO COMEÇAR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B3C46AF-89B4-B76D-7A9A-CBF7A4FE6346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7" name="Imagem 26" descr="Logotipo, nome da empresa&#10;&#10;Descrição gerada automaticamente">
            <a:extLst>
              <a:ext uri="{FF2B5EF4-FFF2-40B4-BE49-F238E27FC236}">
                <a16:creationId xmlns:a16="http://schemas.microsoft.com/office/drawing/2014/main" id="{BD893908-F1C6-8555-A74B-1D7653A8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409F9FC-29E8-4291-9B09-F01D47278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46" y="5286174"/>
            <a:ext cx="4390531" cy="43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F945EA0-AF82-4F35-AFF6-8ED369D1E678}"/>
              </a:ext>
            </a:extLst>
          </p:cNvPr>
          <p:cNvSpPr/>
          <p:nvPr/>
        </p:nvSpPr>
        <p:spPr>
          <a:xfrm>
            <a:off x="1216603" y="1405248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F96B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PARTE 5 – DECIDA COMO COMEÇAR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3326DD32-72A7-4370-BF62-97915DF052E3}"/>
              </a:ext>
            </a:extLst>
          </p:cNvPr>
          <p:cNvCxnSpPr>
            <a:cxnSpLocks/>
          </p:cNvCxnSpPr>
          <p:nvPr/>
        </p:nvCxnSpPr>
        <p:spPr>
          <a:xfrm>
            <a:off x="-183569" y="2368012"/>
            <a:ext cx="24382413" cy="0"/>
          </a:xfrm>
          <a:prstGeom prst="line">
            <a:avLst/>
          </a:prstGeom>
          <a:ln w="28575">
            <a:solidFill>
              <a:srgbClr val="F96B4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4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587D67C7-7B45-15FC-FD65-C4D73168EED8}"/>
              </a:ext>
            </a:extLst>
          </p:cNvPr>
          <p:cNvGrpSpPr/>
          <p:nvPr/>
        </p:nvGrpSpPr>
        <p:grpSpPr>
          <a:xfrm>
            <a:off x="664954" y="527804"/>
            <a:ext cx="23210104" cy="2161084"/>
            <a:chOff x="664954" y="527804"/>
            <a:chExt cx="23210104" cy="2161084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2B8B0FB8-179F-DB56-F6FB-D554BC1F90EB}"/>
                </a:ext>
              </a:extLst>
            </p:cNvPr>
            <p:cNvSpPr/>
            <p:nvPr/>
          </p:nvSpPr>
          <p:spPr>
            <a:xfrm>
              <a:off x="664954" y="527804"/>
              <a:ext cx="23210104" cy="2161084"/>
            </a:xfrm>
            <a:prstGeom prst="roundRect">
              <a:avLst>
                <a:gd name="adj" fmla="val 19102"/>
              </a:avLst>
            </a:prstGeom>
            <a:solidFill>
              <a:srgbClr val="FFFFFF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9CC8F6E-83CA-43BD-95B3-DAD123E8AF6A}"/>
                </a:ext>
              </a:extLst>
            </p:cNvPr>
            <p:cNvSpPr txBox="1"/>
            <p:nvPr/>
          </p:nvSpPr>
          <p:spPr>
            <a:xfrm>
              <a:off x="3420819" y="1110359"/>
              <a:ext cx="17539312" cy="1279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9000" b="1" dirty="0">
                  <a:solidFill>
                    <a:srgbClr val="373F47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DECIDA COMO COMEÇAR</a:t>
              </a:r>
              <a:endParaRPr lang="pt-BR" sz="10000" b="1" dirty="0">
                <a:solidFill>
                  <a:srgbClr val="373F47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FE2997D-C61F-D132-1175-7DE7D0790598}"/>
              </a:ext>
            </a:extLst>
          </p:cNvPr>
          <p:cNvGrpSpPr/>
          <p:nvPr/>
        </p:nvGrpSpPr>
        <p:grpSpPr>
          <a:xfrm>
            <a:off x="15061747" y="2921946"/>
            <a:ext cx="8118293" cy="9333601"/>
            <a:chOff x="15061747" y="2921946"/>
            <a:chExt cx="8118293" cy="9333601"/>
          </a:xfrm>
        </p:grpSpPr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0EE05F6D-7352-0DDD-8577-9844808EE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3" t="11064" r="7720"/>
            <a:stretch/>
          </p:blipFill>
          <p:spPr>
            <a:xfrm>
              <a:off x="16010460" y="9499729"/>
              <a:ext cx="4278037" cy="2755818"/>
            </a:xfrm>
            <a:prstGeom prst="rect">
              <a:avLst/>
            </a:prstGeom>
          </p:spPr>
        </p:pic>
        <p:sp>
          <p:nvSpPr>
            <p:cNvPr id="67" name="Retângulo: Cantos Arredondados 66">
              <a:extLst>
                <a:ext uri="{FF2B5EF4-FFF2-40B4-BE49-F238E27FC236}">
                  <a16:creationId xmlns:a16="http://schemas.microsoft.com/office/drawing/2014/main" id="{D22EFA46-9F8C-CA62-4AA4-6E91F7975E2C}"/>
                </a:ext>
              </a:extLst>
            </p:cNvPr>
            <p:cNvSpPr/>
            <p:nvPr/>
          </p:nvSpPr>
          <p:spPr>
            <a:xfrm>
              <a:off x="15268170" y="3709273"/>
              <a:ext cx="7908072" cy="8529619"/>
            </a:xfrm>
            <a:prstGeom prst="roundRect">
              <a:avLst>
                <a:gd name="adj" fmla="val 6970"/>
              </a:avLst>
            </a:prstGeom>
            <a:ln w="76200">
              <a:solidFill>
                <a:srgbClr val="FC41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Retângulo: Cantos Arredondados 68">
              <a:extLst>
                <a:ext uri="{FF2B5EF4-FFF2-40B4-BE49-F238E27FC236}">
                  <a16:creationId xmlns:a16="http://schemas.microsoft.com/office/drawing/2014/main" id="{D72B0A4C-0A53-CE2C-7D9D-0779AD686C5D}"/>
                </a:ext>
              </a:extLst>
            </p:cNvPr>
            <p:cNvSpPr/>
            <p:nvPr/>
          </p:nvSpPr>
          <p:spPr>
            <a:xfrm>
              <a:off x="20089178" y="2921946"/>
              <a:ext cx="2888052" cy="2825568"/>
            </a:xfrm>
            <a:prstGeom prst="roundRect">
              <a:avLst>
                <a:gd name="adj" fmla="val 9320"/>
              </a:avLst>
            </a:prstGeom>
            <a:solidFill>
              <a:srgbClr val="FC417A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BE125F9F-F18C-16FF-8111-3B8EB3EE793D}"/>
                </a:ext>
              </a:extLst>
            </p:cNvPr>
            <p:cNvSpPr txBox="1"/>
            <p:nvPr/>
          </p:nvSpPr>
          <p:spPr>
            <a:xfrm>
              <a:off x="20452619" y="3227741"/>
              <a:ext cx="2161169" cy="2317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Segoe UI" panose="020B0502040204020203" pitchFamily="34" charset="0"/>
                </a:rPr>
                <a:t>SKU Regular</a:t>
              </a:r>
            </a:p>
            <a:p>
              <a:pPr marL="0" marR="0" lvl="0" indent="0" algn="ctr" defTabSz="182870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Segoe UI" panose="020B0502040204020203" pitchFamily="34" charset="0"/>
                </a:rPr>
                <a:t>H158</a:t>
              </a:r>
            </a:p>
            <a:p>
              <a:pPr marL="0" marR="0" lvl="0" indent="0" algn="ctr" defTabSz="182870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Segoe UI" panose="020B0502040204020203" pitchFamily="34" charset="0"/>
                </a:rPr>
                <a:t>SKU Online</a:t>
              </a:r>
            </a:p>
            <a:p>
              <a:pPr marL="0" marR="0" lvl="0" indent="0" algn="ctr" defTabSz="182870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Segoe UI" panose="020B0502040204020203" pitchFamily="34" charset="0"/>
                </a:rPr>
                <a:t>H159</a:t>
              </a:r>
            </a:p>
          </p:txBody>
        </p:sp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0D8B1DD9-5422-7427-C8B1-05EF86B78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44" r="2532"/>
            <a:stretch/>
          </p:blipFill>
          <p:spPr>
            <a:xfrm>
              <a:off x="15061747" y="4130039"/>
              <a:ext cx="8118293" cy="5566915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0DA71A6-02D9-9A22-5918-5B806AA61CB3}"/>
              </a:ext>
            </a:extLst>
          </p:cNvPr>
          <p:cNvGrpSpPr/>
          <p:nvPr/>
        </p:nvGrpSpPr>
        <p:grpSpPr>
          <a:xfrm>
            <a:off x="6689083" y="2921946"/>
            <a:ext cx="8234113" cy="9316946"/>
            <a:chOff x="6689083" y="2921946"/>
            <a:chExt cx="8234113" cy="9316946"/>
          </a:xfrm>
        </p:grpSpPr>
        <p:sp>
          <p:nvSpPr>
            <p:cNvPr id="66" name="Retângulo: Cantos Arredondados 65">
              <a:extLst>
                <a:ext uri="{FF2B5EF4-FFF2-40B4-BE49-F238E27FC236}">
                  <a16:creationId xmlns:a16="http://schemas.microsoft.com/office/drawing/2014/main" id="{1295989C-F999-F97E-C044-2C75C171CE39}"/>
                </a:ext>
              </a:extLst>
            </p:cNvPr>
            <p:cNvSpPr/>
            <p:nvPr/>
          </p:nvSpPr>
          <p:spPr>
            <a:xfrm>
              <a:off x="7015124" y="3709273"/>
              <a:ext cx="7908072" cy="8529619"/>
            </a:xfrm>
            <a:prstGeom prst="roundRect">
              <a:avLst>
                <a:gd name="adj" fmla="val 6970"/>
              </a:avLst>
            </a:prstGeom>
            <a:ln w="76200">
              <a:solidFill>
                <a:srgbClr val="FC41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Retângulo: Cantos Arredondados 67">
              <a:extLst>
                <a:ext uri="{FF2B5EF4-FFF2-40B4-BE49-F238E27FC236}">
                  <a16:creationId xmlns:a16="http://schemas.microsoft.com/office/drawing/2014/main" id="{7185F031-490B-E10C-D9EA-533A42CAFD15}"/>
                </a:ext>
              </a:extLst>
            </p:cNvPr>
            <p:cNvSpPr/>
            <p:nvPr/>
          </p:nvSpPr>
          <p:spPr>
            <a:xfrm>
              <a:off x="11765793" y="2921946"/>
              <a:ext cx="2888052" cy="2825568"/>
            </a:xfrm>
            <a:prstGeom prst="roundRect">
              <a:avLst>
                <a:gd name="adj" fmla="val 9320"/>
              </a:avLst>
            </a:prstGeom>
            <a:solidFill>
              <a:srgbClr val="FC417A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7F71A99A-2929-78C0-B210-383727B57739}"/>
                </a:ext>
              </a:extLst>
            </p:cNvPr>
            <p:cNvSpPr txBox="1"/>
            <p:nvPr/>
          </p:nvSpPr>
          <p:spPr>
            <a:xfrm>
              <a:off x="12447255" y="3834293"/>
              <a:ext cx="1492716" cy="1055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Segoe UI" panose="020B0502040204020203" pitchFamily="34" charset="0"/>
                </a:rPr>
                <a:t>SKU</a:t>
              </a:r>
            </a:p>
            <a:p>
              <a:pPr marL="0" marR="0" lvl="0" indent="0" algn="ctr" defTabSz="182870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Segoe UI" panose="020B0502040204020203" pitchFamily="34" charset="0"/>
                </a:rPr>
                <a:t>H226</a:t>
              </a:r>
            </a:p>
          </p:txBody>
        </p:sp>
        <p:pic>
          <p:nvPicPr>
            <p:cNvPr id="72" name="Imagem 71" descr="Uma imagem contendo comida&#10;&#10;Descrição gerada automaticamente">
              <a:extLst>
                <a:ext uri="{FF2B5EF4-FFF2-40B4-BE49-F238E27FC236}">
                  <a16:creationId xmlns:a16="http://schemas.microsoft.com/office/drawing/2014/main" id="{413DB14A-9FCB-F8C3-8664-7DB2C437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68" t="12573" r="8736" b="44307"/>
            <a:stretch/>
          </p:blipFill>
          <p:spPr>
            <a:xfrm>
              <a:off x="11225339" y="5102428"/>
              <a:ext cx="3428506" cy="4746637"/>
            </a:xfrm>
            <a:prstGeom prst="rect">
              <a:avLst/>
            </a:prstGeom>
          </p:spPr>
        </p:pic>
        <p:pic>
          <p:nvPicPr>
            <p:cNvPr id="65" name="Imagem 64" descr="Uma imagem contendo comida&#10;&#10;Descrição gerada automaticamente">
              <a:extLst>
                <a:ext uri="{FF2B5EF4-FFF2-40B4-BE49-F238E27FC236}">
                  <a16:creationId xmlns:a16="http://schemas.microsoft.com/office/drawing/2014/main" id="{A576D419-6998-46DC-CC91-E134B9E7C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4" t="12573" r="38633" b="48716"/>
            <a:stretch/>
          </p:blipFill>
          <p:spPr>
            <a:xfrm>
              <a:off x="6689083" y="4272827"/>
              <a:ext cx="4894990" cy="3597294"/>
            </a:xfrm>
            <a:prstGeom prst="rect">
              <a:avLst/>
            </a:prstGeom>
          </p:spPr>
        </p:pic>
        <p:pic>
          <p:nvPicPr>
            <p:cNvPr id="74" name="Imagem 73" descr="Uma imagem contendo comida&#10;&#10;Descrição gerada automaticamente">
              <a:extLst>
                <a:ext uri="{FF2B5EF4-FFF2-40B4-BE49-F238E27FC236}">
                  <a16:creationId xmlns:a16="http://schemas.microsoft.com/office/drawing/2014/main" id="{7E64EA81-1CA9-3368-8F48-537EDAE5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4" t="51877" r="29071" b="6346"/>
            <a:stretch/>
          </p:blipFill>
          <p:spPr>
            <a:xfrm>
              <a:off x="7189982" y="7987927"/>
              <a:ext cx="5685582" cy="3792054"/>
            </a:xfrm>
            <a:prstGeom prst="rect">
              <a:avLst/>
            </a:prstGeom>
          </p:spPr>
        </p:pic>
        <p:pic>
          <p:nvPicPr>
            <p:cNvPr id="73" name="Imagem 72" descr="Uma imagem contendo comida&#10;&#10;Descrição gerada automaticamente">
              <a:extLst>
                <a:ext uri="{FF2B5EF4-FFF2-40B4-BE49-F238E27FC236}">
                  <a16:creationId xmlns:a16="http://schemas.microsoft.com/office/drawing/2014/main" id="{3D6B04C2-FB5A-1CD3-8B98-3C60B649D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29" t="51877" r="10043" b="24188"/>
            <a:stretch/>
          </p:blipFill>
          <p:spPr>
            <a:xfrm>
              <a:off x="12170538" y="9559400"/>
              <a:ext cx="1932954" cy="2333899"/>
            </a:xfrm>
            <a:prstGeom prst="rect">
              <a:avLst/>
            </a:prstGeom>
          </p:spPr>
        </p:pic>
      </p:grp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ACEA83D1-E537-268F-C5B5-06730ADC572D}"/>
              </a:ext>
            </a:extLst>
          </p:cNvPr>
          <p:cNvGrpSpPr/>
          <p:nvPr/>
        </p:nvGrpSpPr>
        <p:grpSpPr>
          <a:xfrm>
            <a:off x="0" y="12614035"/>
            <a:ext cx="24380951" cy="1101160"/>
            <a:chOff x="0" y="12614035"/>
            <a:chExt cx="24380951" cy="1101160"/>
          </a:xfrm>
        </p:grpSpPr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1E78B989-E236-0849-19D7-67A7BC78E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" t="91971" r="3"/>
            <a:stretch/>
          </p:blipFill>
          <p:spPr>
            <a:xfrm>
              <a:off x="0" y="12614035"/>
              <a:ext cx="24380951" cy="1101160"/>
            </a:xfrm>
            <a:prstGeom prst="rect">
              <a:avLst/>
            </a:prstGeom>
          </p:spPr>
        </p:pic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471BC1FD-A56E-36AD-80F8-C3FE87BE0844}"/>
                </a:ext>
              </a:extLst>
            </p:cNvPr>
            <p:cNvSpPr txBox="1"/>
            <p:nvPr/>
          </p:nvSpPr>
          <p:spPr>
            <a:xfrm>
              <a:off x="314374" y="13137260"/>
              <a:ext cx="12649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dirty="0">
                  <a:solidFill>
                    <a:srgbClr val="B8BA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EVENTO ORGANIZADO POR CONSULTORES HERBALIFE NUTRITION </a:t>
              </a:r>
              <a:endParaRPr lang="pt-B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1F482F5-6538-61EC-27B6-B833DE5EEC57}"/>
              </a:ext>
            </a:extLst>
          </p:cNvPr>
          <p:cNvGrpSpPr/>
          <p:nvPr/>
        </p:nvGrpSpPr>
        <p:grpSpPr>
          <a:xfrm>
            <a:off x="378896" y="3435096"/>
            <a:ext cx="6306389" cy="7186619"/>
            <a:chOff x="480284" y="3985296"/>
            <a:chExt cx="6306389" cy="7186619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EC4CE555-9F50-A9F3-554E-36CFCC6641BD}"/>
                </a:ext>
              </a:extLst>
            </p:cNvPr>
            <p:cNvGrpSpPr/>
            <p:nvPr/>
          </p:nvGrpSpPr>
          <p:grpSpPr>
            <a:xfrm>
              <a:off x="829076" y="4954686"/>
              <a:ext cx="5957597" cy="5879820"/>
              <a:chOff x="664953" y="4954686"/>
              <a:chExt cx="5957597" cy="5879820"/>
            </a:xfrm>
          </p:grpSpPr>
          <p:cxnSp>
            <p:nvCxnSpPr>
              <p:cNvPr id="45" name="Conector reto 44">
                <a:extLst>
                  <a:ext uri="{FF2B5EF4-FFF2-40B4-BE49-F238E27FC236}">
                    <a16:creationId xmlns:a16="http://schemas.microsoft.com/office/drawing/2014/main" id="{2C895549-F1EA-89B1-553E-831E0CDABF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8873" y="7584387"/>
                <a:ext cx="1724890" cy="2071252"/>
              </a:xfrm>
              <a:prstGeom prst="line">
                <a:avLst/>
              </a:prstGeom>
              <a:ln w="762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A70CC6CA-D8B5-7F3F-7848-055132469B10}"/>
                  </a:ext>
                </a:extLst>
              </p:cNvPr>
              <p:cNvSpPr/>
              <p:nvPr/>
            </p:nvSpPr>
            <p:spPr>
              <a:xfrm>
                <a:off x="1229254" y="4954686"/>
                <a:ext cx="5219951" cy="1345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155">
                  <a:lnSpc>
                    <a:spcPct val="90000"/>
                  </a:lnSpc>
                </a:pPr>
                <a:endParaRPr lang="pt-BR" sz="4000" dirty="0">
                  <a:solidFill>
                    <a:srgbClr val="373F47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FC8B5907-A328-A87D-DF2C-080C65CB35B0}"/>
                  </a:ext>
                </a:extLst>
              </p:cNvPr>
              <p:cNvSpPr txBox="1"/>
              <p:nvPr/>
            </p:nvSpPr>
            <p:spPr>
              <a:xfrm>
                <a:off x="664954" y="7155902"/>
                <a:ext cx="5957596" cy="1348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pt-BR" sz="4800" b="1" dirty="0">
                    <a:solidFill>
                      <a:srgbClr val="FC417A"/>
                    </a:solidFill>
                    <a:latin typeface="Arial Narrow" panose="020B0606020202030204" pitchFamily="34" charset="0"/>
                  </a:rPr>
                  <a:t>COMECE COM ATÉ 25% DE LUCRATIVIDADE*!</a:t>
                </a:r>
              </a:p>
            </p:txBody>
          </p:sp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FEB8A6DA-F13B-E974-6422-1A20CD3E2F0D}"/>
                  </a:ext>
                </a:extLst>
              </p:cNvPr>
              <p:cNvSpPr txBox="1"/>
              <p:nvPr/>
            </p:nvSpPr>
            <p:spPr>
              <a:xfrm>
                <a:off x="664953" y="8526182"/>
                <a:ext cx="594246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</a:rPr>
                  <a:t>ESCOLHA SEU KIT, COMPRE COM DESCONTO E CADASTRE NOVOS CONSULTORES NO SEU NEGÓCIO!</a:t>
                </a:r>
              </a:p>
            </p:txBody>
          </p:sp>
        </p:grpSp>
        <p:pic>
          <p:nvPicPr>
            <p:cNvPr id="54" name="Imagem 45">
              <a:extLst>
                <a:ext uri="{FF2B5EF4-FFF2-40B4-BE49-F238E27FC236}">
                  <a16:creationId xmlns:a16="http://schemas.microsoft.com/office/drawing/2014/main" id="{CEA2CFF5-A8AF-BEFE-615B-3A559E2B9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3" t="55250" r="82492" b="26900"/>
            <a:stretch/>
          </p:blipFill>
          <p:spPr>
            <a:xfrm>
              <a:off x="480284" y="3985296"/>
              <a:ext cx="3499622" cy="31312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14909C00-A24E-B448-3C80-1BAF59851E2A}"/>
                </a:ext>
              </a:extLst>
            </p:cNvPr>
            <p:cNvCxnSpPr>
              <a:cxnSpLocks/>
            </p:cNvCxnSpPr>
            <p:nvPr/>
          </p:nvCxnSpPr>
          <p:spPr>
            <a:xfrm>
              <a:off x="965043" y="11171915"/>
              <a:ext cx="833808" cy="0"/>
            </a:xfrm>
            <a:prstGeom prst="line">
              <a:avLst/>
            </a:prstGeom>
            <a:ln w="152400" cap="rnd">
              <a:solidFill>
                <a:srgbClr val="FC417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CA6F5B1-5F31-427C-8DF6-22506B0A55D6}"/>
              </a:ext>
            </a:extLst>
          </p:cNvPr>
          <p:cNvSpPr/>
          <p:nvPr/>
        </p:nvSpPr>
        <p:spPr>
          <a:xfrm>
            <a:off x="112602" y="10959125"/>
            <a:ext cx="6763971" cy="1592477"/>
          </a:xfrm>
          <a:prstGeom prst="roundRect">
            <a:avLst/>
          </a:prstGeom>
          <a:solidFill>
            <a:srgbClr val="FC417A"/>
          </a:solidFill>
          <a:ln>
            <a:solidFill>
              <a:srgbClr val="FC4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400" dirty="0">
                <a:latin typeface="Arial Narrow" panose="020B0606020202030204" pitchFamily="34" charset="0"/>
              </a:rPr>
              <a:t>Compre os produtos com desconto de até 25% e revenda com margem de lucro!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C36854A-6FC9-404A-A39E-EEC8DD1F4FAB}"/>
              </a:ext>
            </a:extLst>
          </p:cNvPr>
          <p:cNvSpPr txBox="1"/>
          <p:nvPr/>
        </p:nvSpPr>
        <p:spPr>
          <a:xfrm>
            <a:off x="7112189" y="12937365"/>
            <a:ext cx="1676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*A margem de lucro é calculada sobre o preço de compra dos produtos com desconto e o valor na revenda. Valores referentes à região de São Paulo e cálculo sobre o preço sugerido de Catálogo.</a:t>
            </a:r>
          </a:p>
        </p:txBody>
      </p:sp>
    </p:spTree>
    <p:extLst>
      <p:ext uri="{BB962C8B-B14F-4D97-AF65-F5344CB8AC3E}">
        <p14:creationId xmlns:p14="http://schemas.microsoft.com/office/powerpoint/2010/main" val="7844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7D4B3BB0-756F-4618-8CF3-9CC180A35553}"/>
              </a:ext>
            </a:extLst>
          </p:cNvPr>
          <p:cNvSpPr/>
          <p:nvPr/>
        </p:nvSpPr>
        <p:spPr>
          <a:xfrm>
            <a:off x="1094066" y="4544057"/>
            <a:ext cx="6336618" cy="1697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>
              <a:lnSpc>
                <a:spcPct val="90000"/>
              </a:lnSpc>
            </a:pPr>
            <a:endParaRPr lang="pt-BR" sz="4000" dirty="0">
              <a:solidFill>
                <a:srgbClr val="373F47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24EE4CB-FCF5-4976-BB80-CE35575C1015}"/>
              </a:ext>
            </a:extLst>
          </p:cNvPr>
          <p:cNvCxnSpPr>
            <a:cxnSpLocks/>
          </p:cNvCxnSpPr>
          <p:nvPr/>
        </p:nvCxnSpPr>
        <p:spPr>
          <a:xfrm flipV="1">
            <a:off x="4208110" y="7022118"/>
            <a:ext cx="1724890" cy="2071252"/>
          </a:xfrm>
          <a:prstGeom prst="line">
            <a:avLst/>
          </a:prstGeom>
          <a:ln w="762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7493C839-413E-5C4D-C9B8-A4DFA13A24F3}"/>
              </a:ext>
            </a:extLst>
          </p:cNvPr>
          <p:cNvSpPr/>
          <p:nvPr/>
        </p:nvSpPr>
        <p:spPr>
          <a:xfrm>
            <a:off x="664954" y="527804"/>
            <a:ext cx="23210104" cy="2161084"/>
          </a:xfrm>
          <a:prstGeom prst="roundRect">
            <a:avLst>
              <a:gd name="adj" fmla="val 19102"/>
            </a:avLst>
          </a:prstGeom>
          <a:solidFill>
            <a:srgbClr val="FFFFFF">
              <a:alpha val="94902"/>
            </a:srgbClr>
          </a:solidFill>
          <a:ln>
            <a:noFill/>
          </a:ln>
          <a:effectLst>
            <a:outerShdw blurRad="1079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0F216FB-6C45-54CB-4EC9-9B48DF9D98AC}"/>
              </a:ext>
            </a:extLst>
          </p:cNvPr>
          <p:cNvSpPr txBox="1"/>
          <p:nvPr/>
        </p:nvSpPr>
        <p:spPr>
          <a:xfrm>
            <a:off x="3420819" y="1110359"/>
            <a:ext cx="17539312" cy="1279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9000" b="1" dirty="0">
                <a:solidFill>
                  <a:srgbClr val="373F4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DECIDA COMO COMEÇAR</a:t>
            </a:r>
            <a:endParaRPr lang="pt-BR" sz="10000" b="1" dirty="0">
              <a:solidFill>
                <a:srgbClr val="373F4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26C229B-A9FE-8BD4-F6C7-388351CA5983}"/>
              </a:ext>
            </a:extLst>
          </p:cNvPr>
          <p:cNvGrpSpPr/>
          <p:nvPr/>
        </p:nvGrpSpPr>
        <p:grpSpPr>
          <a:xfrm>
            <a:off x="975641" y="2688888"/>
            <a:ext cx="5933156" cy="8652572"/>
            <a:chOff x="467382" y="3244559"/>
            <a:chExt cx="5933156" cy="8652572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27861D1-A45C-49FC-912C-32E1E40968E8}"/>
                </a:ext>
              </a:extLst>
            </p:cNvPr>
            <p:cNvSpPr txBox="1"/>
            <p:nvPr/>
          </p:nvSpPr>
          <p:spPr>
            <a:xfrm>
              <a:off x="467382" y="5509205"/>
              <a:ext cx="569421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CONSULTOR INDEPENDENTE</a:t>
              </a:r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A87924E1-4290-9891-E778-75FC6AA903E2}"/>
                </a:ext>
              </a:extLst>
            </p:cNvPr>
            <p:cNvGrpSpPr/>
            <p:nvPr/>
          </p:nvGrpSpPr>
          <p:grpSpPr>
            <a:xfrm>
              <a:off x="1009363" y="3244559"/>
              <a:ext cx="5391175" cy="8652572"/>
              <a:chOff x="1009363" y="3244559"/>
              <a:chExt cx="5391175" cy="8652572"/>
            </a:xfrm>
          </p:grpSpPr>
          <p:pic>
            <p:nvPicPr>
              <p:cNvPr id="53" name="Picture 27" descr="A picture containing ball, sport, room, table&#10;&#10;Description automatically generated">
                <a:extLst>
                  <a:ext uri="{FF2B5EF4-FFF2-40B4-BE49-F238E27FC236}">
                    <a16:creationId xmlns:a16="http://schemas.microsoft.com/office/drawing/2014/main" id="{31B97ACC-765A-3973-8170-9DD88A824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363" y="3244559"/>
                <a:ext cx="2889335" cy="2690070"/>
              </a:xfrm>
              <a:prstGeom prst="rect">
                <a:avLst/>
              </a:prstGeom>
            </p:spPr>
          </p:pic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4BEA5750-7FB9-1945-F25F-4342A71C3827}"/>
                  </a:ext>
                </a:extLst>
              </p:cNvPr>
              <p:cNvSpPr txBox="1"/>
              <p:nvPr/>
            </p:nvSpPr>
            <p:spPr>
              <a:xfrm>
                <a:off x="1204794" y="5956856"/>
                <a:ext cx="519574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4000" b="1" dirty="0">
                    <a:solidFill>
                      <a:srgbClr val="458EF2"/>
                    </a:solidFill>
                    <a:latin typeface="Arial Narrow" panose="020B0606020202030204" pitchFamily="34" charset="0"/>
                  </a:rPr>
                  <a:t>COMECE COM ATÉ 50% DE LUCRATIVIDADE*!</a:t>
                </a:r>
              </a:p>
            </p:txBody>
          </p: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E1E7FF92-9C6C-F670-7BA8-D76353A8DF40}"/>
                  </a:ext>
                </a:extLst>
              </p:cNvPr>
              <p:cNvSpPr txBox="1"/>
              <p:nvPr/>
            </p:nvSpPr>
            <p:spPr>
              <a:xfrm>
                <a:off x="1204794" y="7372816"/>
                <a:ext cx="5083631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571500" indent="-571500">
                  <a:buClr>
                    <a:srgbClr val="78BE20"/>
                  </a:buClr>
                  <a:buFont typeface="Wingdings" panose="05000000000000000000" pitchFamily="2" charset="2"/>
                  <a:buChar char=""/>
                  <a:defRPr sz="3600" b="1">
                    <a:solidFill>
                      <a:srgbClr val="373F47"/>
                    </a:solidFill>
                    <a:latin typeface="Arial Narrow" panose="020B0606020202030204" pitchFamily="34" charset="0"/>
                  </a:defRPr>
                </a:lvl1pPr>
              </a:lstStyle>
              <a:p>
                <a:pPr marL="0" indent="0">
                  <a:buNone/>
                </a:pPr>
                <a:r>
                  <a:rPr lang="pt-BR" dirty="0"/>
                  <a:t>CONFIRA O PEDIDO SUGERIDO E SEU POTENCIAL DE LUCRO:</a:t>
                </a:r>
              </a:p>
              <a:p>
                <a:pPr>
                  <a:buClr>
                    <a:srgbClr val="458EF2"/>
                  </a:buClr>
                </a:pPr>
                <a:r>
                  <a:rPr lang="pt-BR" dirty="0"/>
                  <a:t>8 Shakes</a:t>
                </a:r>
              </a:p>
              <a:p>
                <a:pPr>
                  <a:buClr>
                    <a:srgbClr val="458EF2"/>
                  </a:buClr>
                </a:pPr>
                <a:r>
                  <a:rPr lang="pt-BR" dirty="0"/>
                  <a:t>8 </a:t>
                </a:r>
                <a:r>
                  <a:rPr lang="pt-BR" dirty="0" err="1"/>
                  <a:t>NutreV</a:t>
                </a:r>
                <a:endParaRPr lang="pt-BR" dirty="0"/>
              </a:p>
              <a:p>
                <a:pPr>
                  <a:buClr>
                    <a:srgbClr val="458EF2"/>
                  </a:buClr>
                </a:pPr>
                <a:r>
                  <a:rPr lang="pt-BR" dirty="0"/>
                  <a:t>6 Chás 50g</a:t>
                </a:r>
              </a:p>
              <a:p>
                <a:pPr>
                  <a:buClr>
                    <a:srgbClr val="458EF2"/>
                  </a:buClr>
                </a:pPr>
                <a:r>
                  <a:rPr lang="pt-BR" dirty="0"/>
                  <a:t>2 Nutri </a:t>
                </a:r>
                <a:r>
                  <a:rPr lang="pt-BR" dirty="0" err="1"/>
                  <a:t>Soup</a:t>
                </a:r>
                <a:endParaRPr lang="pt-BR" dirty="0"/>
              </a:p>
              <a:p>
                <a:pPr>
                  <a:buClr>
                    <a:srgbClr val="458EF2"/>
                  </a:buClr>
                </a:pPr>
                <a:r>
                  <a:rPr lang="pt-BR" dirty="0"/>
                  <a:t>4 </a:t>
                </a:r>
                <a:r>
                  <a:rPr lang="pt-BR" dirty="0" err="1"/>
                  <a:t>Fiber</a:t>
                </a:r>
                <a:r>
                  <a:rPr lang="pt-BR" dirty="0"/>
                  <a:t> </a:t>
                </a:r>
                <a:r>
                  <a:rPr lang="pt-BR" dirty="0" err="1"/>
                  <a:t>Concentrate</a:t>
                </a:r>
                <a:endParaRPr lang="pt-BR" dirty="0"/>
              </a:p>
            </p:txBody>
          </p:sp>
        </p:grp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CB8CA46-96A0-9DF0-B39D-B0230BF2C335}"/>
              </a:ext>
            </a:extLst>
          </p:cNvPr>
          <p:cNvGrpSpPr/>
          <p:nvPr/>
        </p:nvGrpSpPr>
        <p:grpSpPr>
          <a:xfrm>
            <a:off x="7515386" y="3027492"/>
            <a:ext cx="17491465" cy="9492754"/>
            <a:chOff x="8534399" y="3027492"/>
            <a:chExt cx="17491465" cy="9492754"/>
          </a:xfrm>
        </p:grpSpPr>
        <p:sp>
          <p:nvSpPr>
            <p:cNvPr id="93" name="Retângulo: Cantos Arredondados 92">
              <a:extLst>
                <a:ext uri="{FF2B5EF4-FFF2-40B4-BE49-F238E27FC236}">
                  <a16:creationId xmlns:a16="http://schemas.microsoft.com/office/drawing/2014/main" id="{E08A34CF-01A6-9AD2-18DF-6716192DB712}"/>
                </a:ext>
              </a:extLst>
            </p:cNvPr>
            <p:cNvSpPr/>
            <p:nvPr/>
          </p:nvSpPr>
          <p:spPr>
            <a:xfrm>
              <a:off x="9280757" y="7333356"/>
              <a:ext cx="7061212" cy="2825568"/>
            </a:xfrm>
            <a:prstGeom prst="roundRect">
              <a:avLst>
                <a:gd name="adj" fmla="val 9320"/>
              </a:avLst>
            </a:prstGeom>
            <a:solidFill>
              <a:srgbClr val="458EF2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7290446A-6D5D-4BF8-AA8C-7CB1FBCF40CC}"/>
                </a:ext>
              </a:extLst>
            </p:cNvPr>
            <p:cNvSpPr/>
            <p:nvPr/>
          </p:nvSpPr>
          <p:spPr>
            <a:xfrm>
              <a:off x="8697615" y="11126359"/>
              <a:ext cx="16588564" cy="131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*Condição especial de parcelamento para o primeiro pedido de 500 </a:t>
              </a:r>
              <a:r>
                <a:rPr lang="pt-BR" sz="1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PVs</a:t>
              </a:r>
              <a:r>
                <a:rPr lang="pt-B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Válido apenas para pedido feito pelo telefone. Os ganhos reais e o sucesso do Consultor Independente dependem do tempo e do esforço pessoal dedicados ao negócio e também do sucesso na revenda de produtos. Valores referentes à primeira compra feita com 35% de desconto – referência estado de São Paulo. Preço inclui impostos e frete. Todos os Consultores são independentes para definir seu próprio preço de venda para seus clientes. Margem de lucro é calculada sobre o preço de compra dos produtos com desconto e o valor na revenda. Valores referentes à região de São Paulo e cálculo sobre o preço sugerido de Catálogo. </a:t>
              </a: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9BC2A672-CE8A-2130-71B6-7A6E38B15539}"/>
                </a:ext>
              </a:extLst>
            </p:cNvPr>
            <p:cNvSpPr txBox="1"/>
            <p:nvPr/>
          </p:nvSpPr>
          <p:spPr>
            <a:xfrm>
              <a:off x="9382212" y="3708406"/>
              <a:ext cx="3023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Investimento:</a:t>
              </a:r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F0922DE1-2EBA-22EE-C2AA-A68F184B1666}"/>
                </a:ext>
              </a:extLst>
            </p:cNvPr>
            <p:cNvSpPr txBox="1"/>
            <p:nvPr/>
          </p:nvSpPr>
          <p:spPr>
            <a:xfrm>
              <a:off x="12280405" y="3646851"/>
              <a:ext cx="35129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5x*</a:t>
              </a:r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pt-BR" sz="40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R$</a:t>
              </a:r>
              <a:r>
                <a:rPr lang="pt-BR" sz="44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 567,20</a:t>
              </a:r>
              <a:endParaRPr lang="pt-BR" sz="3600" b="1" dirty="0">
                <a:solidFill>
                  <a:srgbClr val="78BE2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42A98FA9-2E35-0565-CFED-AC84BB18C8C2}"/>
                </a:ext>
              </a:extLst>
            </p:cNvPr>
            <p:cNvSpPr txBox="1"/>
            <p:nvPr/>
          </p:nvSpPr>
          <p:spPr>
            <a:xfrm>
              <a:off x="15793402" y="3677628"/>
              <a:ext cx="42995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à vista </a:t>
              </a:r>
              <a:r>
                <a:rPr lang="pt-BR" sz="40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R $ 2.836,00</a:t>
              </a:r>
              <a:endParaRPr lang="pt-BR" sz="3600" b="1" dirty="0">
                <a:solidFill>
                  <a:srgbClr val="78BE2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7D5FF930-B7C0-C5A2-F426-20A1265CF096}"/>
                </a:ext>
              </a:extLst>
            </p:cNvPr>
            <p:cNvSpPr txBox="1"/>
            <p:nvPr/>
          </p:nvSpPr>
          <p:spPr>
            <a:xfrm>
              <a:off x="9364164" y="4767364"/>
              <a:ext cx="3023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Valor de venda:</a:t>
              </a:r>
            </a:p>
          </p:txBody>
        </p: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06802ACA-F35C-5150-9718-2432839E44FE}"/>
                </a:ext>
              </a:extLst>
            </p:cNvPr>
            <p:cNvSpPr txBox="1"/>
            <p:nvPr/>
          </p:nvSpPr>
          <p:spPr>
            <a:xfrm>
              <a:off x="16303470" y="4767364"/>
              <a:ext cx="37714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R$ 4.253,00</a:t>
              </a:r>
              <a:endParaRPr lang="pt-BR" sz="3600" b="1" dirty="0">
                <a:solidFill>
                  <a:srgbClr val="78BE2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EB5CFC55-4F12-57B1-0F22-DFB1418D75F1}"/>
                </a:ext>
              </a:extLst>
            </p:cNvPr>
            <p:cNvSpPr txBox="1"/>
            <p:nvPr/>
          </p:nvSpPr>
          <p:spPr>
            <a:xfrm>
              <a:off x="9330825" y="5914951"/>
              <a:ext cx="3023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Lucro:</a:t>
              </a:r>
            </a:p>
          </p:txBody>
        </p:sp>
        <p:sp>
          <p:nvSpPr>
            <p:cNvPr id="86" name="CaixaDeTexto 85">
              <a:extLst>
                <a:ext uri="{FF2B5EF4-FFF2-40B4-BE49-F238E27FC236}">
                  <a16:creationId xmlns:a16="http://schemas.microsoft.com/office/drawing/2014/main" id="{AD29E770-734E-5164-6C06-F5C319A75B29}"/>
                </a:ext>
              </a:extLst>
            </p:cNvPr>
            <p:cNvSpPr txBox="1"/>
            <p:nvPr/>
          </p:nvSpPr>
          <p:spPr>
            <a:xfrm>
              <a:off x="10978542" y="5816453"/>
              <a:ext cx="3771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8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R$ 1.417,00</a:t>
              </a:r>
              <a:endParaRPr lang="pt-BR" sz="4400" b="1" dirty="0">
                <a:solidFill>
                  <a:srgbClr val="78BE2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2" name="Retângulo: Cantos Arredondados 91">
              <a:extLst>
                <a:ext uri="{FF2B5EF4-FFF2-40B4-BE49-F238E27FC236}">
                  <a16:creationId xmlns:a16="http://schemas.microsoft.com/office/drawing/2014/main" id="{2974A4D6-0816-8CBC-952A-3C44521ADA38}"/>
                </a:ext>
              </a:extLst>
            </p:cNvPr>
            <p:cNvSpPr/>
            <p:nvPr/>
          </p:nvSpPr>
          <p:spPr>
            <a:xfrm>
              <a:off x="8534399" y="3027492"/>
              <a:ext cx="17491465" cy="9492754"/>
            </a:xfrm>
            <a:prstGeom prst="roundRect">
              <a:avLst>
                <a:gd name="adj" fmla="val 4006"/>
              </a:avLst>
            </a:prstGeom>
            <a:ln w="76200">
              <a:solidFill>
                <a:srgbClr val="458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id="{953703EC-F8EF-FC01-3BD6-26BAF521349D}"/>
                </a:ext>
              </a:extLst>
            </p:cNvPr>
            <p:cNvSpPr txBox="1"/>
            <p:nvPr/>
          </p:nvSpPr>
          <p:spPr>
            <a:xfrm>
              <a:off x="9847360" y="8049448"/>
              <a:ext cx="65751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PEDIDO SUGERIDO: </a:t>
              </a:r>
            </a:p>
            <a:p>
              <a:r>
                <a:rPr lang="pt-BR" sz="4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500 PONTOS DE VOLUME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4D86C3A6-6E44-C823-B4F0-7815F5ACAE50}"/>
                </a:ext>
              </a:extLst>
            </p:cNvPr>
            <p:cNvCxnSpPr/>
            <p:nvPr/>
          </p:nvCxnSpPr>
          <p:spPr>
            <a:xfrm>
              <a:off x="9364164" y="4509458"/>
              <a:ext cx="10617511" cy="0"/>
            </a:xfrm>
            <a:prstGeom prst="line">
              <a:avLst/>
            </a:prstGeom>
            <a:ln w="12700">
              <a:solidFill>
                <a:srgbClr val="373F4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6C907B2E-A86D-E98B-AE49-47EC76604288}"/>
                </a:ext>
              </a:extLst>
            </p:cNvPr>
            <p:cNvCxnSpPr/>
            <p:nvPr/>
          </p:nvCxnSpPr>
          <p:spPr>
            <a:xfrm>
              <a:off x="9364164" y="5658319"/>
              <a:ext cx="10617511" cy="0"/>
            </a:xfrm>
            <a:prstGeom prst="line">
              <a:avLst/>
            </a:prstGeom>
            <a:ln w="12700">
              <a:solidFill>
                <a:srgbClr val="373F4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25C3728B-0816-428F-94FE-2E86BB0F4A4D}"/>
                </a:ext>
              </a:extLst>
            </p:cNvPr>
            <p:cNvGrpSpPr/>
            <p:nvPr/>
          </p:nvGrpSpPr>
          <p:grpSpPr>
            <a:xfrm>
              <a:off x="15793402" y="5502950"/>
              <a:ext cx="9566989" cy="5743910"/>
              <a:chOff x="11495894" y="3260597"/>
              <a:chExt cx="15326749" cy="9202007"/>
            </a:xfrm>
          </p:grpSpPr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B5B724B1-42DD-42E7-B78A-4E9D03BDA60C}"/>
                  </a:ext>
                </a:extLst>
              </p:cNvPr>
              <p:cNvSpPr txBox="1"/>
              <p:nvPr/>
            </p:nvSpPr>
            <p:spPr>
              <a:xfrm>
                <a:off x="12790360" y="6167562"/>
                <a:ext cx="8258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ATÉ</a:t>
                </a:r>
                <a:r>
                  <a:rPr lang="pt-BR" dirty="0"/>
                  <a:t>:</a:t>
                </a:r>
              </a:p>
            </p:txBody>
          </p: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034CDF04-F80B-4472-BDA1-35F4D0D68297}"/>
                  </a:ext>
                </a:extLst>
              </p:cNvPr>
              <p:cNvSpPr txBox="1"/>
              <p:nvPr/>
            </p:nvSpPr>
            <p:spPr>
              <a:xfrm>
                <a:off x="20054785" y="6366727"/>
                <a:ext cx="8258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ATÉ</a:t>
                </a:r>
                <a:r>
                  <a:rPr lang="pt-BR" dirty="0"/>
                  <a:t>:</a:t>
                </a:r>
              </a:p>
            </p:txBody>
          </p:sp>
          <p:pic>
            <p:nvPicPr>
              <p:cNvPr id="44" name="Imagem 43">
                <a:extLst>
                  <a:ext uri="{FF2B5EF4-FFF2-40B4-BE49-F238E27FC236}">
                    <a16:creationId xmlns:a16="http://schemas.microsoft.com/office/drawing/2014/main" id="{637D0596-6783-4DA0-B61D-816AF71823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67" t="6690" r="26528" b="3889"/>
              <a:stretch/>
            </p:blipFill>
            <p:spPr>
              <a:xfrm>
                <a:off x="13513570" y="3649217"/>
                <a:ext cx="3778893" cy="6621613"/>
              </a:xfrm>
              <a:prstGeom prst="rect">
                <a:avLst/>
              </a:prstGeom>
            </p:spPr>
          </p:pic>
          <p:pic>
            <p:nvPicPr>
              <p:cNvPr id="45" name="Imagem 44">
                <a:extLst>
                  <a:ext uri="{FF2B5EF4-FFF2-40B4-BE49-F238E27FC236}">
                    <a16:creationId xmlns:a16="http://schemas.microsoft.com/office/drawing/2014/main" id="{946964E6-0DA9-4983-8C06-6B22638E9C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99" t="3881" r="26044" b="13"/>
              <a:stretch/>
            </p:blipFill>
            <p:spPr>
              <a:xfrm>
                <a:off x="15274992" y="3260597"/>
                <a:ext cx="4779793" cy="7609599"/>
              </a:xfrm>
              <a:prstGeom prst="rect">
                <a:avLst/>
              </a:prstGeom>
            </p:spPr>
          </p:pic>
          <p:pic>
            <p:nvPicPr>
              <p:cNvPr id="51" name="Imagem 50">
                <a:extLst>
                  <a:ext uri="{FF2B5EF4-FFF2-40B4-BE49-F238E27FC236}">
                    <a16:creationId xmlns:a16="http://schemas.microsoft.com/office/drawing/2014/main" id="{A732695B-39A4-45DD-B4AB-DAB7B674B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67" t="6690" r="26528" b="3889"/>
              <a:stretch/>
            </p:blipFill>
            <p:spPr>
              <a:xfrm>
                <a:off x="11495894" y="4882931"/>
                <a:ext cx="3778893" cy="6621613"/>
              </a:xfrm>
              <a:prstGeom prst="rect">
                <a:avLst/>
              </a:prstGeom>
            </p:spPr>
          </p:pic>
          <p:pic>
            <p:nvPicPr>
              <p:cNvPr id="46" name="Imagem 45">
                <a:extLst>
                  <a:ext uri="{FF2B5EF4-FFF2-40B4-BE49-F238E27FC236}">
                    <a16:creationId xmlns:a16="http://schemas.microsoft.com/office/drawing/2014/main" id="{364CC795-2E37-43A9-915B-1A193FF7D8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70" t="1955" b="48"/>
              <a:stretch/>
            </p:blipFill>
            <p:spPr>
              <a:xfrm>
                <a:off x="18951223" y="3668703"/>
                <a:ext cx="7871420" cy="8672875"/>
              </a:xfrm>
              <a:prstGeom prst="rect">
                <a:avLst/>
              </a:prstGeom>
            </p:spPr>
          </p:pic>
          <p:grpSp>
            <p:nvGrpSpPr>
              <p:cNvPr id="47" name="Agrupar 46">
                <a:extLst>
                  <a:ext uri="{FF2B5EF4-FFF2-40B4-BE49-F238E27FC236}">
                    <a16:creationId xmlns:a16="http://schemas.microsoft.com/office/drawing/2014/main" id="{5B9DBB52-3482-4CDF-BF30-A54A8049CFE0}"/>
                  </a:ext>
                </a:extLst>
              </p:cNvPr>
              <p:cNvGrpSpPr/>
              <p:nvPr/>
            </p:nvGrpSpPr>
            <p:grpSpPr>
              <a:xfrm>
                <a:off x="14117106" y="5708073"/>
                <a:ext cx="4393034" cy="6754531"/>
                <a:chOff x="2538904" y="1013228"/>
                <a:chExt cx="3846944" cy="5471888"/>
              </a:xfrm>
            </p:grpSpPr>
            <p:pic>
              <p:nvPicPr>
                <p:cNvPr id="48" name="Picture 3" descr="Y:\JOBS 2016\JOB 076_HERBALIFE - ppts EVS\layout\links\Fiber1.png">
                  <a:extLst>
                    <a:ext uri="{FF2B5EF4-FFF2-40B4-BE49-F238E27FC236}">
                      <a16:creationId xmlns:a16="http://schemas.microsoft.com/office/drawing/2014/main" id="{BBF981AC-9079-4DA6-93C3-FCC3B4EEA4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0107" t="5089" r="20476" b="3819"/>
                <a:stretch>
                  <a:fillRect/>
                </a:stretch>
              </p:blipFill>
              <p:spPr bwMode="auto">
                <a:xfrm>
                  <a:off x="2538904" y="1211160"/>
                  <a:ext cx="2064166" cy="507602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Imagem 48">
                  <a:extLst>
                    <a:ext uri="{FF2B5EF4-FFF2-40B4-BE49-F238E27FC236}">
                      <a16:creationId xmlns:a16="http://schemas.microsoft.com/office/drawing/2014/main" id="{D2B84577-C3D1-442A-A291-E8F151AD10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0357" t="16291" r="37262" b="3940"/>
                <a:stretch/>
              </p:blipFill>
              <p:spPr>
                <a:xfrm>
                  <a:off x="3657158" y="1013228"/>
                  <a:ext cx="2728686" cy="54718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0" name="Imagem 49">
                <a:extLst>
                  <a:ext uri="{FF2B5EF4-FFF2-40B4-BE49-F238E27FC236}">
                    <a16:creationId xmlns:a16="http://schemas.microsoft.com/office/drawing/2014/main" id="{0256734E-580B-416C-A29E-E781B10866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87" t="18520" r="24946" b="20"/>
              <a:stretch/>
            </p:blipFill>
            <p:spPr>
              <a:xfrm>
                <a:off x="19486172" y="8461544"/>
                <a:ext cx="2227374" cy="3702287"/>
              </a:xfrm>
              <a:prstGeom prst="rect">
                <a:avLst/>
              </a:prstGeom>
            </p:spPr>
          </p:pic>
        </p:grpSp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7A2C9BA4-24AD-5B2C-2664-4F9723B6F163}"/>
              </a:ext>
            </a:extLst>
          </p:cNvPr>
          <p:cNvGrpSpPr/>
          <p:nvPr/>
        </p:nvGrpSpPr>
        <p:grpSpPr>
          <a:xfrm>
            <a:off x="0" y="12614035"/>
            <a:ext cx="24380951" cy="1101160"/>
            <a:chOff x="0" y="12614035"/>
            <a:chExt cx="24380951" cy="1101160"/>
          </a:xfrm>
        </p:grpSpPr>
        <p:pic>
          <p:nvPicPr>
            <p:cNvPr id="88" name="Imagem 87">
              <a:extLst>
                <a:ext uri="{FF2B5EF4-FFF2-40B4-BE49-F238E27FC236}">
                  <a16:creationId xmlns:a16="http://schemas.microsoft.com/office/drawing/2014/main" id="{C791FDE8-850D-A540-3240-4C0AEF234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" t="91971" r="3"/>
            <a:stretch/>
          </p:blipFill>
          <p:spPr>
            <a:xfrm>
              <a:off x="0" y="12614035"/>
              <a:ext cx="24380951" cy="1101160"/>
            </a:xfrm>
            <a:prstGeom prst="rect">
              <a:avLst/>
            </a:prstGeom>
          </p:spPr>
        </p:pic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id="{8ACD62EE-07B2-C113-AEDE-413FBEF0E72E}"/>
                </a:ext>
              </a:extLst>
            </p:cNvPr>
            <p:cNvSpPr txBox="1"/>
            <p:nvPr/>
          </p:nvSpPr>
          <p:spPr>
            <a:xfrm>
              <a:off x="314374" y="13137260"/>
              <a:ext cx="12649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dirty="0">
                  <a:solidFill>
                    <a:srgbClr val="B8BA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EVENTO ORGANIZADO POR CONSULTORES HERBALIFE NUTRITION </a:t>
              </a:r>
              <a:endParaRPr lang="pt-B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18FD42F6-D812-4B6A-BE9D-CEC2FD44C812}"/>
              </a:ext>
            </a:extLst>
          </p:cNvPr>
          <p:cNvSpPr/>
          <p:nvPr/>
        </p:nvSpPr>
        <p:spPr>
          <a:xfrm>
            <a:off x="115247" y="11441407"/>
            <a:ext cx="7288027" cy="1250167"/>
          </a:xfrm>
          <a:prstGeom prst="roundRect">
            <a:avLst/>
          </a:prstGeom>
          <a:solidFill>
            <a:srgbClr val="458EF2"/>
          </a:solidFill>
          <a:ln>
            <a:solidFill>
              <a:srgbClr val="458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400" dirty="0">
                <a:latin typeface="Arial Narrow" panose="020B0606020202030204" pitchFamily="34" charset="0"/>
              </a:rPr>
              <a:t>Compre os produtos com até 35% de desconto e revenda com margem de lucro!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37EC97B-4750-4409-8525-EC7B310978EA}"/>
              </a:ext>
            </a:extLst>
          </p:cNvPr>
          <p:cNvGrpSpPr/>
          <p:nvPr/>
        </p:nvGrpSpPr>
        <p:grpSpPr>
          <a:xfrm>
            <a:off x="7854240" y="4132801"/>
            <a:ext cx="15732518" cy="6146127"/>
            <a:chOff x="3230145" y="4271659"/>
            <a:chExt cx="15732518" cy="6146127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5935E506-9A17-4A4A-99AD-5B3B88722C2B}"/>
                </a:ext>
              </a:extLst>
            </p:cNvPr>
            <p:cNvSpPr/>
            <p:nvPr/>
          </p:nvSpPr>
          <p:spPr>
            <a:xfrm>
              <a:off x="3230145" y="4271659"/>
              <a:ext cx="15732518" cy="6146127"/>
            </a:xfrm>
            <a:prstGeom prst="roundRect">
              <a:avLst>
                <a:gd name="adj" fmla="val 10404"/>
              </a:avLst>
            </a:prstGeom>
            <a:solidFill>
              <a:srgbClr val="FFFFFF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6" name="Retângulo: Cantos Arredondados 55">
              <a:extLst>
                <a:ext uri="{FF2B5EF4-FFF2-40B4-BE49-F238E27FC236}">
                  <a16:creationId xmlns:a16="http://schemas.microsoft.com/office/drawing/2014/main" id="{656C4551-71E8-4B86-A014-272F3AC7B0A5}"/>
                </a:ext>
              </a:extLst>
            </p:cNvPr>
            <p:cNvSpPr/>
            <p:nvPr/>
          </p:nvSpPr>
          <p:spPr>
            <a:xfrm>
              <a:off x="3473653" y="4624588"/>
              <a:ext cx="15172584" cy="1439737"/>
            </a:xfrm>
            <a:prstGeom prst="roundRect">
              <a:avLst>
                <a:gd name="adj" fmla="val 35472"/>
              </a:avLst>
            </a:prstGeom>
            <a:solidFill>
              <a:srgbClr val="458EF2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2C6ACCE7-4CE8-47D3-91CC-9E3CBECB2162}"/>
                </a:ext>
              </a:extLst>
            </p:cNvPr>
            <p:cNvSpPr/>
            <p:nvPr/>
          </p:nvSpPr>
          <p:spPr>
            <a:xfrm>
              <a:off x="3864997" y="4928958"/>
              <a:ext cx="143898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5"/>
              <a:r>
                <a:rPr lang="pt-BR" sz="48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CONDIÇÃO ESPECIAL STS – FECHE AGORA E GANHE!</a:t>
              </a:r>
              <a:endParaRPr lang="pt-BR" sz="4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tângulo: Cantos Arredondados 63">
              <a:extLst>
                <a:ext uri="{FF2B5EF4-FFF2-40B4-BE49-F238E27FC236}">
                  <a16:creationId xmlns:a16="http://schemas.microsoft.com/office/drawing/2014/main" id="{F038106A-1F12-4724-AED2-CF5961B7B28B}"/>
                </a:ext>
              </a:extLst>
            </p:cNvPr>
            <p:cNvSpPr/>
            <p:nvPr/>
          </p:nvSpPr>
          <p:spPr>
            <a:xfrm>
              <a:off x="4357790" y="6329506"/>
              <a:ext cx="12400582" cy="3542381"/>
            </a:xfrm>
            <a:prstGeom prst="roundRect">
              <a:avLst>
                <a:gd name="adj" fmla="val 17596"/>
              </a:avLst>
            </a:prstGeom>
            <a:solidFill>
              <a:srgbClr val="458EF2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8718FC72-7366-41A2-97F4-0D5D0EA04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9" t="13514" r="8528" b="49216"/>
            <a:stretch/>
          </p:blipFill>
          <p:spPr>
            <a:xfrm rot="21002184">
              <a:off x="16350515" y="8447134"/>
              <a:ext cx="1168034" cy="1021437"/>
            </a:xfrm>
            <a:prstGeom prst="ellipse">
              <a:avLst/>
            </a:prstGeom>
            <a:effectLst>
              <a:outerShdw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7A1EF886-0FF9-46DA-BEF0-6AFF06867173}"/>
                </a:ext>
              </a:extLst>
            </p:cNvPr>
            <p:cNvSpPr/>
            <p:nvPr/>
          </p:nvSpPr>
          <p:spPr>
            <a:xfrm>
              <a:off x="4681069" y="7275057"/>
              <a:ext cx="535315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5"/>
              <a:r>
                <a:rPr lang="pt-BR" sz="88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 pontos</a:t>
              </a:r>
              <a:endParaRPr lang="pt-BR" sz="4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008F9DB4-B97C-4003-A1DC-61F54B183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9" t="13514" r="8528" b="49216"/>
            <a:stretch/>
          </p:blipFill>
          <p:spPr>
            <a:xfrm rot="508256">
              <a:off x="16827240" y="7761175"/>
              <a:ext cx="1722625" cy="1506422"/>
            </a:xfrm>
            <a:prstGeom prst="ellipse">
              <a:avLst/>
            </a:prstGeom>
            <a:effectLst>
              <a:outerShdw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0EA8D892-7FF4-4DCF-BD63-DC6517E99413}"/>
                </a:ext>
              </a:extLst>
            </p:cNvPr>
            <p:cNvSpPr/>
            <p:nvPr/>
          </p:nvSpPr>
          <p:spPr>
            <a:xfrm>
              <a:off x="10146221" y="7206712"/>
              <a:ext cx="575309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5"/>
              <a:r>
                <a:rPr lang="pt-BR" sz="4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No programa de recompensas BITILIFE</a:t>
              </a:r>
              <a:endParaRPr lang="pt-B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32DA41B5-D435-49C8-A6CA-8BD659A91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9" t="13514" r="8528" b="49216"/>
            <a:stretch/>
          </p:blipFill>
          <p:spPr>
            <a:xfrm rot="508256">
              <a:off x="15646267" y="6334302"/>
              <a:ext cx="2495917" cy="2182660"/>
            </a:xfrm>
            <a:prstGeom prst="ellipse">
              <a:avLst/>
            </a:prstGeom>
            <a:effectLst>
              <a:outerShdw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815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7493C839-413E-5C4D-C9B8-A4DFA13A24F3}"/>
              </a:ext>
            </a:extLst>
          </p:cNvPr>
          <p:cNvSpPr/>
          <p:nvPr/>
        </p:nvSpPr>
        <p:spPr>
          <a:xfrm>
            <a:off x="664954" y="527804"/>
            <a:ext cx="23210104" cy="2161084"/>
          </a:xfrm>
          <a:prstGeom prst="roundRect">
            <a:avLst>
              <a:gd name="adj" fmla="val 19102"/>
            </a:avLst>
          </a:prstGeom>
          <a:solidFill>
            <a:srgbClr val="FFFFFF">
              <a:alpha val="94902"/>
            </a:srgbClr>
          </a:solidFill>
          <a:ln>
            <a:noFill/>
          </a:ln>
          <a:effectLst>
            <a:outerShdw blurRad="1079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CB00CD5-3236-D7C5-5F16-B0BDF0131AE1}"/>
              </a:ext>
            </a:extLst>
          </p:cNvPr>
          <p:cNvGrpSpPr/>
          <p:nvPr/>
        </p:nvGrpSpPr>
        <p:grpSpPr>
          <a:xfrm>
            <a:off x="8886091" y="3027492"/>
            <a:ext cx="16474300" cy="9492754"/>
            <a:chOff x="8886091" y="3027492"/>
            <a:chExt cx="16474300" cy="9492754"/>
          </a:xfrm>
        </p:grpSpPr>
        <p:sp>
          <p:nvSpPr>
            <p:cNvPr id="93" name="Retângulo: Cantos Arredondados 92">
              <a:extLst>
                <a:ext uri="{FF2B5EF4-FFF2-40B4-BE49-F238E27FC236}">
                  <a16:creationId xmlns:a16="http://schemas.microsoft.com/office/drawing/2014/main" id="{E08A34CF-01A6-9AD2-18DF-6716192DB712}"/>
                </a:ext>
              </a:extLst>
            </p:cNvPr>
            <p:cNvSpPr/>
            <p:nvPr/>
          </p:nvSpPr>
          <p:spPr>
            <a:xfrm>
              <a:off x="9257311" y="7167967"/>
              <a:ext cx="5527007" cy="2825568"/>
            </a:xfrm>
            <a:prstGeom prst="roundRect">
              <a:avLst>
                <a:gd name="adj" fmla="val 9320"/>
              </a:avLst>
            </a:prstGeom>
            <a:solidFill>
              <a:srgbClr val="F96B4F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7290446A-6D5D-4BF8-AA8C-7CB1FBCF40CC}"/>
                </a:ext>
              </a:extLst>
            </p:cNvPr>
            <p:cNvSpPr/>
            <p:nvPr/>
          </p:nvSpPr>
          <p:spPr>
            <a:xfrm>
              <a:off x="9314535" y="10985987"/>
              <a:ext cx="14845746" cy="131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*Condição especial de parcelamento para o primeiro pedido de 1.000 </a:t>
              </a:r>
              <a:r>
                <a:rPr lang="pt-BR" sz="1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PVs</a:t>
              </a:r>
              <a:r>
                <a:rPr lang="pt-B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Válido apenas para pedido feito pelo telefone. Os ganhos reais e o sucesso do Consultor Independente dependem do tempo e do esforço pessoal dedicados ao negócio e também do sucesso na revenda de produtos. Desconto temporário, até o final do mês seguinte ao mês da qualificação. Para obter 42% de forma definitiva, o consultor precisa atingir 2500 pontos em até 6 meses. Preço inclui impostos e frete. Todos os Consultores são independentes para definir seu próprio preço de venda para seus clientes. . Margem de lucro é calculada sobre o preço de compra dos produtos com desconto e o valor na revenda. Valores referentes à região de São Paulo e cálculo sobre o preço sugerido de Catálogo. </a:t>
              </a:r>
            </a:p>
            <a:p>
              <a:endPara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397E4D83-24CE-2A8D-B8F4-AF0F5D403BB9}"/>
                </a:ext>
              </a:extLst>
            </p:cNvPr>
            <p:cNvGrpSpPr/>
            <p:nvPr/>
          </p:nvGrpSpPr>
          <p:grpSpPr>
            <a:xfrm>
              <a:off x="12659626" y="5502950"/>
              <a:ext cx="12700765" cy="5306771"/>
              <a:chOff x="8536913" y="5101255"/>
              <a:chExt cx="17855741" cy="7460680"/>
            </a:xfrm>
          </p:grpSpPr>
          <p:pic>
            <p:nvPicPr>
              <p:cNvPr id="65" name="Imagem 64">
                <a:extLst>
                  <a:ext uri="{FF2B5EF4-FFF2-40B4-BE49-F238E27FC236}">
                    <a16:creationId xmlns:a16="http://schemas.microsoft.com/office/drawing/2014/main" id="{B0DF5A39-FCD0-4CBB-89D3-C7C50580B1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63" t="11208" r="19553" b="5435"/>
              <a:stretch/>
            </p:blipFill>
            <p:spPr>
              <a:xfrm>
                <a:off x="12937312" y="7050154"/>
                <a:ext cx="2186021" cy="3070349"/>
              </a:xfrm>
              <a:prstGeom prst="rect">
                <a:avLst/>
              </a:prstGeom>
            </p:spPr>
          </p:pic>
          <p:pic>
            <p:nvPicPr>
              <p:cNvPr id="66" name="Imagem 65">
                <a:extLst>
                  <a:ext uri="{FF2B5EF4-FFF2-40B4-BE49-F238E27FC236}">
                    <a16:creationId xmlns:a16="http://schemas.microsoft.com/office/drawing/2014/main" id="{613EC5F8-031A-4574-A43E-98BCC8E2FF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9" t="13034" r="28346" b="3"/>
              <a:stretch/>
            </p:blipFill>
            <p:spPr>
              <a:xfrm>
                <a:off x="11875963" y="8343063"/>
                <a:ext cx="2139802" cy="3263364"/>
              </a:xfrm>
              <a:prstGeom prst="rect">
                <a:avLst/>
              </a:prstGeom>
            </p:spPr>
          </p:pic>
          <p:grpSp>
            <p:nvGrpSpPr>
              <p:cNvPr id="2" name="Agrupar 1">
                <a:extLst>
                  <a:ext uri="{FF2B5EF4-FFF2-40B4-BE49-F238E27FC236}">
                    <a16:creationId xmlns:a16="http://schemas.microsoft.com/office/drawing/2014/main" id="{25C3728B-0816-428F-94FE-2E86BB0F4A4D}"/>
                  </a:ext>
                </a:extLst>
              </p:cNvPr>
              <p:cNvGrpSpPr/>
              <p:nvPr/>
            </p:nvGrpSpPr>
            <p:grpSpPr>
              <a:xfrm>
                <a:off x="14299349" y="5101255"/>
                <a:ext cx="12093305" cy="7260683"/>
                <a:chOff x="11495894" y="3260597"/>
                <a:chExt cx="15326749" cy="9202006"/>
              </a:xfrm>
            </p:grpSpPr>
            <p:sp>
              <p:nvSpPr>
                <p:cNvPr id="4" name="CaixaDeTexto 3">
                  <a:extLst>
                    <a:ext uri="{FF2B5EF4-FFF2-40B4-BE49-F238E27FC236}">
                      <a16:creationId xmlns:a16="http://schemas.microsoft.com/office/drawing/2014/main" id="{B5B724B1-42DD-42E7-B78A-4E9D03BDA60C}"/>
                    </a:ext>
                  </a:extLst>
                </p:cNvPr>
                <p:cNvSpPr txBox="1"/>
                <p:nvPr/>
              </p:nvSpPr>
              <p:spPr>
                <a:xfrm>
                  <a:off x="12790360" y="6167562"/>
                  <a:ext cx="82587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20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ATÉ</a:t>
                  </a:r>
                  <a:r>
                    <a:rPr lang="pt-BR" dirty="0"/>
                    <a:t>:</a:t>
                  </a:r>
                </a:p>
              </p:txBody>
            </p:sp>
            <p:sp>
              <p:nvSpPr>
                <p:cNvPr id="16" name="CaixaDeTexto 15">
                  <a:extLst>
                    <a:ext uri="{FF2B5EF4-FFF2-40B4-BE49-F238E27FC236}">
                      <a16:creationId xmlns:a16="http://schemas.microsoft.com/office/drawing/2014/main" id="{034CDF04-F80B-4472-BDA1-35F4D0D68297}"/>
                    </a:ext>
                  </a:extLst>
                </p:cNvPr>
                <p:cNvSpPr txBox="1"/>
                <p:nvPr/>
              </p:nvSpPr>
              <p:spPr>
                <a:xfrm>
                  <a:off x="20054785" y="6366727"/>
                  <a:ext cx="82587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20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ATÉ</a:t>
                  </a:r>
                  <a:r>
                    <a:rPr lang="pt-BR" dirty="0"/>
                    <a:t>:</a:t>
                  </a:r>
                </a:p>
              </p:txBody>
            </p:sp>
            <p:pic>
              <p:nvPicPr>
                <p:cNvPr id="44" name="Imagem 43">
                  <a:extLst>
                    <a:ext uri="{FF2B5EF4-FFF2-40B4-BE49-F238E27FC236}">
                      <a16:creationId xmlns:a16="http://schemas.microsoft.com/office/drawing/2014/main" id="{637D0596-6783-4DA0-B61D-816AF71823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767" t="6690" r="26528" b="3889"/>
                <a:stretch/>
              </p:blipFill>
              <p:spPr>
                <a:xfrm>
                  <a:off x="13513570" y="3649217"/>
                  <a:ext cx="3778893" cy="6621613"/>
                </a:xfrm>
                <a:prstGeom prst="rect">
                  <a:avLst/>
                </a:prstGeom>
              </p:spPr>
            </p:pic>
            <p:pic>
              <p:nvPicPr>
                <p:cNvPr id="45" name="Imagem 44">
                  <a:extLst>
                    <a:ext uri="{FF2B5EF4-FFF2-40B4-BE49-F238E27FC236}">
                      <a16:creationId xmlns:a16="http://schemas.microsoft.com/office/drawing/2014/main" id="{946964E6-0DA9-4983-8C06-6B22638E9C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999" t="3881" r="26044" b="13"/>
                <a:stretch/>
              </p:blipFill>
              <p:spPr>
                <a:xfrm>
                  <a:off x="15274992" y="3260597"/>
                  <a:ext cx="4779793" cy="7609599"/>
                </a:xfrm>
                <a:prstGeom prst="rect">
                  <a:avLst/>
                </a:prstGeom>
              </p:spPr>
            </p:pic>
            <p:pic>
              <p:nvPicPr>
                <p:cNvPr id="51" name="Imagem 50">
                  <a:extLst>
                    <a:ext uri="{FF2B5EF4-FFF2-40B4-BE49-F238E27FC236}">
                      <a16:creationId xmlns:a16="http://schemas.microsoft.com/office/drawing/2014/main" id="{A732695B-39A4-45DD-B4AB-DAB7B674BA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767" t="6690" r="26528" b="3889"/>
                <a:stretch/>
              </p:blipFill>
              <p:spPr>
                <a:xfrm>
                  <a:off x="11495894" y="4544877"/>
                  <a:ext cx="3778893" cy="6621613"/>
                </a:xfrm>
                <a:prstGeom prst="rect">
                  <a:avLst/>
                </a:prstGeom>
              </p:spPr>
            </p:pic>
            <p:pic>
              <p:nvPicPr>
                <p:cNvPr id="46" name="Imagem 45">
                  <a:extLst>
                    <a:ext uri="{FF2B5EF4-FFF2-40B4-BE49-F238E27FC236}">
                      <a16:creationId xmlns:a16="http://schemas.microsoft.com/office/drawing/2014/main" id="{364CC795-2E37-43A9-915B-1A193FF7D8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70" t="1955" b="48"/>
                <a:stretch/>
              </p:blipFill>
              <p:spPr>
                <a:xfrm>
                  <a:off x="18951223" y="3668703"/>
                  <a:ext cx="7871420" cy="8672875"/>
                </a:xfrm>
                <a:prstGeom prst="rect">
                  <a:avLst/>
                </a:prstGeom>
              </p:spPr>
            </p:pic>
            <p:grpSp>
              <p:nvGrpSpPr>
                <p:cNvPr id="47" name="Agrupar 46">
                  <a:extLst>
                    <a:ext uri="{FF2B5EF4-FFF2-40B4-BE49-F238E27FC236}">
                      <a16:creationId xmlns:a16="http://schemas.microsoft.com/office/drawing/2014/main" id="{5B9DBB52-3482-4CDF-BF30-A54A8049CFE0}"/>
                    </a:ext>
                  </a:extLst>
                </p:cNvPr>
                <p:cNvGrpSpPr/>
                <p:nvPr/>
              </p:nvGrpSpPr>
              <p:grpSpPr>
                <a:xfrm>
                  <a:off x="14117107" y="5708073"/>
                  <a:ext cx="4393030" cy="6754530"/>
                  <a:chOff x="2538904" y="1013228"/>
                  <a:chExt cx="3846940" cy="5471887"/>
                </a:xfrm>
              </p:grpSpPr>
              <p:pic>
                <p:nvPicPr>
                  <p:cNvPr id="48" name="Picture 3" descr="Y:\JOBS 2016\JOB 076_HERBALIFE - ppts EVS\layout\links\Fiber1.png">
                    <a:extLst>
                      <a:ext uri="{FF2B5EF4-FFF2-40B4-BE49-F238E27FC236}">
                        <a16:creationId xmlns:a16="http://schemas.microsoft.com/office/drawing/2014/main" id="{BBF981AC-9079-4DA6-93C3-FCC3B4EEA41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0107" t="5089" r="20476" b="3819"/>
                  <a:stretch>
                    <a:fillRect/>
                  </a:stretch>
                </p:blipFill>
                <p:spPr bwMode="auto">
                  <a:xfrm>
                    <a:off x="2538904" y="1211160"/>
                    <a:ext cx="2064166" cy="5076023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9" name="Imagem 48">
                    <a:extLst>
                      <a:ext uri="{FF2B5EF4-FFF2-40B4-BE49-F238E27FC236}">
                        <a16:creationId xmlns:a16="http://schemas.microsoft.com/office/drawing/2014/main" id="{D2B84577-C3D1-442A-A291-E8F151AD10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40357" t="16291" r="37262" b="3940"/>
                  <a:stretch/>
                </p:blipFill>
                <p:spPr>
                  <a:xfrm>
                    <a:off x="3657158" y="1013228"/>
                    <a:ext cx="2728686" cy="54718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50" name="Imagem 49">
                  <a:extLst>
                    <a:ext uri="{FF2B5EF4-FFF2-40B4-BE49-F238E27FC236}">
                      <a16:creationId xmlns:a16="http://schemas.microsoft.com/office/drawing/2014/main" id="{0256734E-580B-416C-A29E-E781B10866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487" t="18520" r="24946" b="20"/>
                <a:stretch/>
              </p:blipFill>
              <p:spPr>
                <a:xfrm>
                  <a:off x="19486172" y="8461544"/>
                  <a:ext cx="2227374" cy="3702287"/>
                </a:xfrm>
                <a:prstGeom prst="rect">
                  <a:avLst/>
                </a:prstGeom>
              </p:spPr>
            </p:pic>
          </p:grpSp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EF683FD0-876E-47BE-93C7-C74FFB51F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41" t="19157" r="27972" b="3"/>
              <a:stretch/>
            </p:blipFill>
            <p:spPr>
              <a:xfrm>
                <a:off x="21850746" y="9070225"/>
                <a:ext cx="1737337" cy="3321266"/>
              </a:xfrm>
              <a:prstGeom prst="rect">
                <a:avLst/>
              </a:prstGeom>
            </p:spPr>
          </p:pic>
          <p:pic>
            <p:nvPicPr>
              <p:cNvPr id="64" name="Imagem 63">
                <a:extLst>
                  <a:ext uri="{FF2B5EF4-FFF2-40B4-BE49-F238E27FC236}">
                    <a16:creationId xmlns:a16="http://schemas.microsoft.com/office/drawing/2014/main" id="{1575152E-F635-43EE-A3F9-5EC632767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992" t="9905" r="14171" b="1978"/>
              <a:stretch/>
            </p:blipFill>
            <p:spPr>
              <a:xfrm>
                <a:off x="13412924" y="8967497"/>
                <a:ext cx="2454321" cy="3053712"/>
              </a:xfrm>
              <a:prstGeom prst="rect">
                <a:avLst/>
              </a:prstGeom>
            </p:spPr>
          </p:pic>
          <p:pic>
            <p:nvPicPr>
              <p:cNvPr id="63" name="Imagem 62">
                <a:extLst>
                  <a:ext uri="{FF2B5EF4-FFF2-40B4-BE49-F238E27FC236}">
                    <a16:creationId xmlns:a16="http://schemas.microsoft.com/office/drawing/2014/main" id="{3F670682-69E6-405E-8E04-E4AB30C2EC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71" t="25843" r="22073" b="3"/>
              <a:stretch/>
            </p:blipFill>
            <p:spPr>
              <a:xfrm>
                <a:off x="14667405" y="9657418"/>
                <a:ext cx="2510366" cy="2896117"/>
              </a:xfrm>
              <a:prstGeom prst="rect">
                <a:avLst/>
              </a:prstGeom>
            </p:spPr>
          </p:pic>
          <p:pic>
            <p:nvPicPr>
              <p:cNvPr id="67" name="Imagem 66">
                <a:extLst>
                  <a:ext uri="{FF2B5EF4-FFF2-40B4-BE49-F238E27FC236}">
                    <a16:creationId xmlns:a16="http://schemas.microsoft.com/office/drawing/2014/main" id="{BE679F23-C2EB-4081-8FF8-9DC0AA91C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27" t="5734" r="23929" b="19"/>
              <a:stretch/>
            </p:blipFill>
            <p:spPr>
              <a:xfrm>
                <a:off x="8536913" y="7070981"/>
                <a:ext cx="4862258" cy="5490954"/>
              </a:xfrm>
              <a:prstGeom prst="rect">
                <a:avLst/>
              </a:prstGeom>
            </p:spPr>
          </p:pic>
        </p:grp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9BC2A672-CE8A-2130-71B6-7A6E38B15539}"/>
                </a:ext>
              </a:extLst>
            </p:cNvPr>
            <p:cNvSpPr txBox="1"/>
            <p:nvPr/>
          </p:nvSpPr>
          <p:spPr>
            <a:xfrm>
              <a:off x="9382212" y="3708406"/>
              <a:ext cx="3023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Investimento:</a:t>
              </a:r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F0922DE1-2EBA-22EE-C2AA-A68F184B1666}"/>
                </a:ext>
              </a:extLst>
            </p:cNvPr>
            <p:cNvSpPr txBox="1"/>
            <p:nvPr/>
          </p:nvSpPr>
          <p:spPr>
            <a:xfrm>
              <a:off x="12280405" y="3646851"/>
              <a:ext cx="35129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5x*</a:t>
              </a:r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pt-BR" sz="44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R$ 1.025,40</a:t>
              </a:r>
              <a:endParaRPr lang="pt-BR" sz="3600" b="1" dirty="0">
                <a:solidFill>
                  <a:srgbClr val="78BE2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42A98FA9-2E35-0565-CFED-AC84BB18C8C2}"/>
                </a:ext>
              </a:extLst>
            </p:cNvPr>
            <p:cNvSpPr txBox="1"/>
            <p:nvPr/>
          </p:nvSpPr>
          <p:spPr>
            <a:xfrm>
              <a:off x="16321518" y="3677628"/>
              <a:ext cx="37714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à vista </a:t>
              </a:r>
              <a:r>
                <a:rPr lang="pt-BR" sz="40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R$ 5.127,00</a:t>
              </a:r>
              <a:endParaRPr lang="pt-BR" sz="3600" b="1" dirty="0">
                <a:solidFill>
                  <a:srgbClr val="78BE2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7D5FF930-B7C0-C5A2-F426-20A1265CF096}"/>
                </a:ext>
              </a:extLst>
            </p:cNvPr>
            <p:cNvSpPr txBox="1"/>
            <p:nvPr/>
          </p:nvSpPr>
          <p:spPr>
            <a:xfrm>
              <a:off x="9364164" y="4767364"/>
              <a:ext cx="3023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Valor de venda:</a:t>
              </a:r>
            </a:p>
          </p:txBody>
        </p: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06802ACA-F35C-5150-9718-2432839E44FE}"/>
                </a:ext>
              </a:extLst>
            </p:cNvPr>
            <p:cNvSpPr txBox="1"/>
            <p:nvPr/>
          </p:nvSpPr>
          <p:spPr>
            <a:xfrm>
              <a:off x="16303470" y="4767364"/>
              <a:ext cx="37714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0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R$ 8.394,00</a:t>
              </a:r>
              <a:endParaRPr lang="pt-BR" sz="3600" b="1" dirty="0">
                <a:solidFill>
                  <a:srgbClr val="78BE2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EB5CFC55-4F12-57B1-0F22-DFB1418D75F1}"/>
                </a:ext>
              </a:extLst>
            </p:cNvPr>
            <p:cNvSpPr txBox="1"/>
            <p:nvPr/>
          </p:nvSpPr>
          <p:spPr>
            <a:xfrm>
              <a:off x="9330825" y="5914951"/>
              <a:ext cx="3023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Lucro:</a:t>
              </a:r>
            </a:p>
          </p:txBody>
        </p:sp>
        <p:sp>
          <p:nvSpPr>
            <p:cNvPr id="86" name="CaixaDeTexto 85">
              <a:extLst>
                <a:ext uri="{FF2B5EF4-FFF2-40B4-BE49-F238E27FC236}">
                  <a16:creationId xmlns:a16="http://schemas.microsoft.com/office/drawing/2014/main" id="{AD29E770-734E-5164-6C06-F5C319A75B29}"/>
                </a:ext>
              </a:extLst>
            </p:cNvPr>
            <p:cNvSpPr txBox="1"/>
            <p:nvPr/>
          </p:nvSpPr>
          <p:spPr>
            <a:xfrm>
              <a:off x="10978542" y="5816453"/>
              <a:ext cx="3771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48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R$ 3.267,00</a:t>
              </a:r>
            </a:p>
          </p:txBody>
        </p:sp>
        <p:sp>
          <p:nvSpPr>
            <p:cNvPr id="92" name="Retângulo: Cantos Arredondados 91">
              <a:extLst>
                <a:ext uri="{FF2B5EF4-FFF2-40B4-BE49-F238E27FC236}">
                  <a16:creationId xmlns:a16="http://schemas.microsoft.com/office/drawing/2014/main" id="{2974A4D6-0816-8CBC-952A-3C44521ADA38}"/>
                </a:ext>
              </a:extLst>
            </p:cNvPr>
            <p:cNvSpPr/>
            <p:nvPr/>
          </p:nvSpPr>
          <p:spPr>
            <a:xfrm>
              <a:off x="8886091" y="3027492"/>
              <a:ext cx="16220151" cy="9492754"/>
            </a:xfrm>
            <a:prstGeom prst="roundRect">
              <a:avLst>
                <a:gd name="adj" fmla="val 4006"/>
              </a:avLst>
            </a:prstGeom>
            <a:ln w="76200">
              <a:solidFill>
                <a:srgbClr val="F96B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id="{953703EC-F8EF-FC01-3BD6-26BAF521349D}"/>
                </a:ext>
              </a:extLst>
            </p:cNvPr>
            <p:cNvSpPr txBox="1"/>
            <p:nvPr/>
          </p:nvSpPr>
          <p:spPr>
            <a:xfrm>
              <a:off x="9823914" y="7621045"/>
              <a:ext cx="4123373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PEDIDO SUGERIDO: </a:t>
              </a:r>
            </a:p>
            <a:p>
              <a:r>
                <a:rPr lang="pt-BR" sz="4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1.000 PONTOS DE VOLUME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4D86C3A6-6E44-C823-B4F0-7815F5ACAE50}"/>
                </a:ext>
              </a:extLst>
            </p:cNvPr>
            <p:cNvCxnSpPr/>
            <p:nvPr/>
          </p:nvCxnSpPr>
          <p:spPr>
            <a:xfrm>
              <a:off x="9364164" y="4509458"/>
              <a:ext cx="10617511" cy="0"/>
            </a:xfrm>
            <a:prstGeom prst="line">
              <a:avLst/>
            </a:prstGeom>
            <a:ln w="12700">
              <a:solidFill>
                <a:srgbClr val="373F4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6C907B2E-A86D-E98B-AE49-47EC76604288}"/>
                </a:ext>
              </a:extLst>
            </p:cNvPr>
            <p:cNvCxnSpPr/>
            <p:nvPr/>
          </p:nvCxnSpPr>
          <p:spPr>
            <a:xfrm>
              <a:off x="9364164" y="5658319"/>
              <a:ext cx="10617511" cy="0"/>
            </a:xfrm>
            <a:prstGeom prst="line">
              <a:avLst/>
            </a:prstGeom>
            <a:ln w="12700">
              <a:solidFill>
                <a:srgbClr val="373F47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7A2C9BA4-24AD-5B2C-2664-4F9723B6F163}"/>
              </a:ext>
            </a:extLst>
          </p:cNvPr>
          <p:cNvGrpSpPr/>
          <p:nvPr/>
        </p:nvGrpSpPr>
        <p:grpSpPr>
          <a:xfrm>
            <a:off x="0" y="12614035"/>
            <a:ext cx="24380951" cy="1101160"/>
            <a:chOff x="0" y="12614035"/>
            <a:chExt cx="24380951" cy="1101160"/>
          </a:xfrm>
        </p:grpSpPr>
        <p:pic>
          <p:nvPicPr>
            <p:cNvPr id="88" name="Imagem 87">
              <a:extLst>
                <a:ext uri="{FF2B5EF4-FFF2-40B4-BE49-F238E27FC236}">
                  <a16:creationId xmlns:a16="http://schemas.microsoft.com/office/drawing/2014/main" id="{C791FDE8-850D-A540-3240-4C0AEF234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" t="91971" r="3"/>
            <a:stretch/>
          </p:blipFill>
          <p:spPr>
            <a:xfrm>
              <a:off x="0" y="12614035"/>
              <a:ext cx="24380951" cy="1101160"/>
            </a:xfrm>
            <a:prstGeom prst="rect">
              <a:avLst/>
            </a:prstGeom>
          </p:spPr>
        </p:pic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id="{8ACD62EE-07B2-C113-AEDE-413FBEF0E72E}"/>
                </a:ext>
              </a:extLst>
            </p:cNvPr>
            <p:cNvSpPr txBox="1"/>
            <p:nvPr/>
          </p:nvSpPr>
          <p:spPr>
            <a:xfrm>
              <a:off x="314374" y="13137260"/>
              <a:ext cx="12649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dirty="0">
                  <a:solidFill>
                    <a:srgbClr val="B8BA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EVENTO ORGANIZADO POR CONSULTORES HERBALIFE NUTRITION </a:t>
              </a:r>
              <a:endParaRPr lang="pt-B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840C1DA2-1E8F-4D06-9708-6DC804FF4A2E}"/>
              </a:ext>
            </a:extLst>
          </p:cNvPr>
          <p:cNvSpPr txBox="1"/>
          <p:nvPr/>
        </p:nvSpPr>
        <p:spPr>
          <a:xfrm>
            <a:off x="3420819" y="1110359"/>
            <a:ext cx="17539312" cy="1279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9000" b="1" dirty="0">
                <a:solidFill>
                  <a:srgbClr val="373F4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DECIDA COMO COMEÇAR</a:t>
            </a:r>
            <a:endParaRPr lang="pt-BR" sz="10000" b="1" dirty="0">
              <a:solidFill>
                <a:srgbClr val="373F4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CF32094-FEC6-F36E-2090-09397ADD623C}"/>
              </a:ext>
            </a:extLst>
          </p:cNvPr>
          <p:cNvGrpSpPr/>
          <p:nvPr/>
        </p:nvGrpSpPr>
        <p:grpSpPr>
          <a:xfrm>
            <a:off x="428857" y="2670841"/>
            <a:ext cx="8406164" cy="8927214"/>
            <a:chOff x="467382" y="2983716"/>
            <a:chExt cx="8406164" cy="8927214"/>
          </a:xfrm>
        </p:grpSpPr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7D4B3BB0-756F-4618-8CF3-9CC180A35553}"/>
                </a:ext>
              </a:extLst>
            </p:cNvPr>
            <p:cNvSpPr/>
            <p:nvPr/>
          </p:nvSpPr>
          <p:spPr>
            <a:xfrm>
              <a:off x="1094066" y="4544057"/>
              <a:ext cx="6336618" cy="1697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5">
                <a:lnSpc>
                  <a:spcPct val="90000"/>
                </a:lnSpc>
              </a:pPr>
              <a:endParaRPr lang="pt-BR" sz="40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E24EE4CB-FCF5-4976-BB80-CE35575C10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8110" y="7022118"/>
              <a:ext cx="1724890" cy="2071252"/>
            </a:xfrm>
            <a:prstGeom prst="line">
              <a:avLst/>
            </a:prstGeom>
            <a:ln w="762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27861D1-A45C-49FC-912C-32E1E40968E8}"/>
                </a:ext>
              </a:extLst>
            </p:cNvPr>
            <p:cNvSpPr txBox="1"/>
            <p:nvPr/>
          </p:nvSpPr>
          <p:spPr>
            <a:xfrm>
              <a:off x="467382" y="5509205"/>
              <a:ext cx="569421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CONSULTOR INDEPENDENTE</a:t>
              </a:r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D28EF7B9-95D7-CE59-1B8E-A8C69449DC04}"/>
                </a:ext>
              </a:extLst>
            </p:cNvPr>
            <p:cNvGrpSpPr/>
            <p:nvPr/>
          </p:nvGrpSpPr>
          <p:grpSpPr>
            <a:xfrm>
              <a:off x="862366" y="5870242"/>
              <a:ext cx="8011180" cy="6040688"/>
              <a:chOff x="862366" y="5253379"/>
              <a:chExt cx="8011180" cy="6040688"/>
            </a:xfrm>
          </p:grpSpPr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545E0670-9740-4611-B524-C49F3F517AEA}"/>
                  </a:ext>
                </a:extLst>
              </p:cNvPr>
              <p:cNvSpPr txBox="1"/>
              <p:nvPr/>
            </p:nvSpPr>
            <p:spPr>
              <a:xfrm>
                <a:off x="862366" y="5253379"/>
                <a:ext cx="649849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4000" b="1" dirty="0">
                    <a:solidFill>
                      <a:srgbClr val="F96B4F"/>
                    </a:solidFill>
                    <a:latin typeface="Arial Narrow" panose="020B0606020202030204" pitchFamily="34" charset="0"/>
                  </a:rPr>
                  <a:t>COMECE COM ATÉ 65% </a:t>
                </a:r>
                <a:br>
                  <a:rPr lang="pt-BR" sz="4000" b="1" dirty="0">
                    <a:solidFill>
                      <a:srgbClr val="F96B4F"/>
                    </a:solidFill>
                    <a:latin typeface="Arial Narrow" panose="020B0606020202030204" pitchFamily="34" charset="0"/>
                  </a:rPr>
                </a:br>
                <a:r>
                  <a:rPr lang="pt-BR" sz="4000" b="1" dirty="0">
                    <a:solidFill>
                      <a:srgbClr val="F96B4F"/>
                    </a:solidFill>
                    <a:latin typeface="Arial Narrow" panose="020B0606020202030204" pitchFamily="34" charset="0"/>
                  </a:rPr>
                  <a:t>DE LUCRATIVIDADE*!</a:t>
                </a: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E68C3365-E322-4B26-9B28-014609EC5EE3}"/>
                  </a:ext>
                </a:extLst>
              </p:cNvPr>
              <p:cNvSpPr txBox="1"/>
              <p:nvPr/>
            </p:nvSpPr>
            <p:spPr>
              <a:xfrm>
                <a:off x="862366" y="6599079"/>
                <a:ext cx="68262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600" b="1" dirty="0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CONFIRA O PEDIDO SUGERIDO E SEU POTENCIAL DE LUCRO:</a:t>
                </a:r>
              </a:p>
            </p:txBody>
          </p: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EC8CD44F-93DD-499F-9C82-E0F706308A0C}"/>
                  </a:ext>
                </a:extLst>
              </p:cNvPr>
              <p:cNvSpPr txBox="1"/>
              <p:nvPr/>
            </p:nvSpPr>
            <p:spPr>
              <a:xfrm>
                <a:off x="862366" y="7856492"/>
                <a:ext cx="635684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571500" indent="-571500">
                  <a:buClr>
                    <a:srgbClr val="78BE20"/>
                  </a:buClr>
                  <a:buFont typeface="Wingdings" panose="05000000000000000000" pitchFamily="2" charset="2"/>
                  <a:buChar char=""/>
                  <a:defRPr sz="3600" b="1">
                    <a:solidFill>
                      <a:srgbClr val="373F47"/>
                    </a:solidFill>
                    <a:latin typeface="Arial Narrow" panose="020B0606020202030204" pitchFamily="34" charset="0"/>
                  </a:defRPr>
                </a:lvl1pPr>
              </a:lstStyle>
              <a:p>
                <a:pPr>
                  <a:buClr>
                    <a:srgbClr val="F96B4F"/>
                  </a:buClr>
                </a:pPr>
                <a:r>
                  <a:rPr lang="pt-BR" dirty="0"/>
                  <a:t>12 Shakes</a:t>
                </a:r>
              </a:p>
              <a:p>
                <a:pPr>
                  <a:buClr>
                    <a:srgbClr val="F96B4F"/>
                  </a:buClr>
                </a:pPr>
                <a:r>
                  <a:rPr lang="pt-BR" dirty="0"/>
                  <a:t>12 </a:t>
                </a:r>
                <a:r>
                  <a:rPr lang="pt-BR" dirty="0" err="1"/>
                  <a:t>NutreV</a:t>
                </a:r>
                <a:endParaRPr lang="pt-BR" dirty="0"/>
              </a:p>
              <a:p>
                <a:pPr>
                  <a:buClr>
                    <a:srgbClr val="F96B4F"/>
                  </a:buClr>
                </a:pPr>
                <a:r>
                  <a:rPr lang="pt-BR" dirty="0"/>
                  <a:t>2 Chás 100g</a:t>
                </a:r>
              </a:p>
              <a:p>
                <a:pPr>
                  <a:buClr>
                    <a:srgbClr val="F96B4F"/>
                  </a:buClr>
                </a:pPr>
                <a:r>
                  <a:rPr lang="pt-BR" dirty="0"/>
                  <a:t>6 Chás 50g</a:t>
                </a:r>
              </a:p>
              <a:p>
                <a:pPr>
                  <a:buClr>
                    <a:srgbClr val="F96B4F"/>
                  </a:buClr>
                </a:pPr>
                <a:r>
                  <a:rPr lang="pt-BR" dirty="0"/>
                  <a:t>4 Nutri </a:t>
                </a:r>
                <a:r>
                  <a:rPr lang="pt-BR" dirty="0" err="1"/>
                  <a:t>Soup</a:t>
                </a:r>
                <a:endParaRPr lang="pt-BR" dirty="0"/>
              </a:p>
              <a:p>
                <a:pPr>
                  <a:buClr>
                    <a:srgbClr val="F96B4F"/>
                  </a:buClr>
                </a:pPr>
                <a:r>
                  <a:rPr lang="pt-BR" dirty="0"/>
                  <a:t>1 Colágeno</a:t>
                </a:r>
              </a:p>
            </p:txBody>
          </p:sp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8DF8EEAC-3A15-42F7-B931-97F7461CA4BF}"/>
                  </a:ext>
                </a:extLst>
              </p:cNvPr>
              <p:cNvSpPr txBox="1"/>
              <p:nvPr/>
            </p:nvSpPr>
            <p:spPr>
              <a:xfrm>
                <a:off x="4003591" y="7877747"/>
                <a:ext cx="4869955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Clr>
                    <a:srgbClr val="F96B4F"/>
                  </a:buClr>
                  <a:buFont typeface="Wingdings" panose="05000000000000000000" pitchFamily="2" charset="2"/>
                  <a:buChar char=""/>
                </a:pPr>
                <a:r>
                  <a:rPr lang="pt-BR" sz="3600" b="1" dirty="0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2 Xtra-Cal</a:t>
                </a:r>
              </a:p>
              <a:p>
                <a:pPr marL="571500" indent="-571500">
                  <a:buClr>
                    <a:srgbClr val="F96B4F"/>
                  </a:buClr>
                  <a:buFont typeface="Wingdings" panose="05000000000000000000" pitchFamily="2" charset="2"/>
                  <a:buChar char=""/>
                </a:pPr>
                <a:r>
                  <a:rPr lang="pt-BR" sz="3600" b="1" dirty="0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2 </a:t>
                </a:r>
                <a:r>
                  <a:rPr lang="pt-BR" sz="3600" b="1" dirty="0" err="1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Herbalifeline</a:t>
                </a:r>
                <a:endParaRPr lang="pt-BR" sz="3600" b="1" dirty="0">
                  <a:solidFill>
                    <a:srgbClr val="373F47"/>
                  </a:solidFill>
                  <a:latin typeface="Arial Narrow" panose="020B0606020202030204" pitchFamily="34" charset="0"/>
                </a:endParaRPr>
              </a:p>
              <a:p>
                <a:pPr marL="571500" indent="-571500">
                  <a:buClr>
                    <a:srgbClr val="F96B4F"/>
                  </a:buClr>
                  <a:buFont typeface="Wingdings" panose="05000000000000000000" pitchFamily="2" charset="2"/>
                  <a:buChar char=""/>
                </a:pPr>
                <a:r>
                  <a:rPr lang="pt-BR" sz="3600" b="1" dirty="0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2 Multivitaminas</a:t>
                </a:r>
              </a:p>
              <a:p>
                <a:pPr marL="571500" indent="-571500">
                  <a:buClr>
                    <a:srgbClr val="F96B4F"/>
                  </a:buClr>
                  <a:buFont typeface="Wingdings" panose="05000000000000000000" pitchFamily="2" charset="2"/>
                  <a:buChar char=""/>
                </a:pPr>
                <a:r>
                  <a:rPr lang="pt-BR" sz="3600" b="1" dirty="0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6 </a:t>
                </a:r>
                <a:r>
                  <a:rPr lang="pt-BR" sz="3600" b="1" dirty="0" err="1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Fiber</a:t>
                </a:r>
                <a:r>
                  <a:rPr lang="pt-BR" sz="3600" b="1" dirty="0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pt-BR" sz="3600" b="1" dirty="0" err="1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Concentrate</a:t>
                </a:r>
                <a:endParaRPr lang="pt-BR" sz="3600" b="1" dirty="0">
                  <a:solidFill>
                    <a:srgbClr val="373F47"/>
                  </a:solidFill>
                  <a:latin typeface="Arial Narrow" panose="020B0606020202030204" pitchFamily="34" charset="0"/>
                </a:endParaRPr>
              </a:p>
              <a:p>
                <a:pPr marL="571500" indent="-571500">
                  <a:buClr>
                    <a:srgbClr val="F96B4F"/>
                  </a:buClr>
                  <a:buFont typeface="Wingdings" panose="05000000000000000000" pitchFamily="2" charset="2"/>
                  <a:buChar char=""/>
                </a:pPr>
                <a:r>
                  <a:rPr lang="pt-BR" sz="3600" b="1" dirty="0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3 Barras de Proteína</a:t>
                </a:r>
              </a:p>
              <a:p>
                <a:pPr marL="571500" indent="-571500">
                  <a:buClr>
                    <a:srgbClr val="F96B4F"/>
                  </a:buClr>
                  <a:buFont typeface="Wingdings" panose="05000000000000000000" pitchFamily="2" charset="2"/>
                  <a:buChar char=""/>
                </a:pPr>
                <a:r>
                  <a:rPr lang="pt-BR" sz="3600" b="1" dirty="0">
                    <a:solidFill>
                      <a:srgbClr val="373F47"/>
                    </a:solidFill>
                    <a:latin typeface="Arial Narrow" panose="020B0606020202030204" pitchFamily="34" charset="0"/>
                  </a:rPr>
                  <a:t>2 NRG Guaraná 100g</a:t>
                </a:r>
              </a:p>
            </p:txBody>
          </p:sp>
        </p:grpSp>
        <p:pic>
          <p:nvPicPr>
            <p:cNvPr id="98" name="Imagem 97" descr="Logotipo&#10;&#10;Descrição gerada automaticamente">
              <a:extLst>
                <a:ext uri="{FF2B5EF4-FFF2-40B4-BE49-F238E27FC236}">
                  <a16:creationId xmlns:a16="http://schemas.microsoft.com/office/drawing/2014/main" id="{80DCDCD7-0171-3A35-8E4D-7037BB3C4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954" y="2983716"/>
              <a:ext cx="3227154" cy="3004592"/>
            </a:xfrm>
            <a:prstGeom prst="rect">
              <a:avLst/>
            </a:prstGeom>
          </p:spPr>
        </p:pic>
      </p:grp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845AEC92-1E54-452A-8B03-27E5C5BF5096}"/>
              </a:ext>
            </a:extLst>
          </p:cNvPr>
          <p:cNvSpPr/>
          <p:nvPr/>
        </p:nvSpPr>
        <p:spPr>
          <a:xfrm>
            <a:off x="357865" y="11576800"/>
            <a:ext cx="7843320" cy="1109239"/>
          </a:xfrm>
          <a:prstGeom prst="roundRect">
            <a:avLst/>
          </a:prstGeom>
          <a:solidFill>
            <a:srgbClr val="F96B4F"/>
          </a:solidFill>
          <a:ln>
            <a:solidFill>
              <a:srgbClr val="F96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400" dirty="0">
                <a:latin typeface="Arial Narrow" panose="020B0606020202030204" pitchFamily="34" charset="0"/>
              </a:rPr>
              <a:t>Compre os produtos com até 42% de desconto e revenda com margem de lucro!</a:t>
            </a:r>
          </a:p>
        </p:txBody>
      </p: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12E8C780-B2C9-4B0A-A9F4-8E0ADFE19880}"/>
              </a:ext>
            </a:extLst>
          </p:cNvPr>
          <p:cNvGrpSpPr/>
          <p:nvPr/>
        </p:nvGrpSpPr>
        <p:grpSpPr>
          <a:xfrm>
            <a:off x="9166116" y="4088852"/>
            <a:ext cx="15732518" cy="6146127"/>
            <a:chOff x="3230145" y="4271659"/>
            <a:chExt cx="15732518" cy="6146127"/>
          </a:xfrm>
        </p:grpSpPr>
        <p:sp>
          <p:nvSpPr>
            <p:cNvPr id="77" name="Retângulo: Cantos Arredondados 76">
              <a:extLst>
                <a:ext uri="{FF2B5EF4-FFF2-40B4-BE49-F238E27FC236}">
                  <a16:creationId xmlns:a16="http://schemas.microsoft.com/office/drawing/2014/main" id="{681B3E2A-379D-4995-8774-E62CC4C7AA58}"/>
                </a:ext>
              </a:extLst>
            </p:cNvPr>
            <p:cNvSpPr/>
            <p:nvPr/>
          </p:nvSpPr>
          <p:spPr>
            <a:xfrm>
              <a:off x="3230145" y="4271659"/>
              <a:ext cx="15732518" cy="6146127"/>
            </a:xfrm>
            <a:prstGeom prst="roundRect">
              <a:avLst>
                <a:gd name="adj" fmla="val 10404"/>
              </a:avLst>
            </a:prstGeom>
            <a:solidFill>
              <a:srgbClr val="FFFFFF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1" name="Retângulo: Cantos Arredondados 80">
              <a:extLst>
                <a:ext uri="{FF2B5EF4-FFF2-40B4-BE49-F238E27FC236}">
                  <a16:creationId xmlns:a16="http://schemas.microsoft.com/office/drawing/2014/main" id="{11490359-5DE9-4B28-8802-F24B3CFD919D}"/>
                </a:ext>
              </a:extLst>
            </p:cNvPr>
            <p:cNvSpPr/>
            <p:nvPr/>
          </p:nvSpPr>
          <p:spPr>
            <a:xfrm>
              <a:off x="3473653" y="4624588"/>
              <a:ext cx="15172584" cy="1439737"/>
            </a:xfrm>
            <a:prstGeom prst="roundRect">
              <a:avLst>
                <a:gd name="adj" fmla="val 35472"/>
              </a:avLst>
            </a:prstGeom>
            <a:solidFill>
              <a:schemeClr val="accent2">
                <a:alpha val="94902"/>
              </a:scheme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878D798F-9EC4-4AFE-A092-CF42842AD0D9}"/>
                </a:ext>
              </a:extLst>
            </p:cNvPr>
            <p:cNvSpPr/>
            <p:nvPr/>
          </p:nvSpPr>
          <p:spPr>
            <a:xfrm>
              <a:off x="3864997" y="4928958"/>
              <a:ext cx="143898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5"/>
              <a:r>
                <a:rPr lang="pt-BR" sz="48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CONDIÇÃO ESPECIAL STS – FECHE AGORA E GANHE!</a:t>
              </a:r>
              <a:endParaRPr lang="pt-BR" sz="4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tângulo: Cantos Arredondados 89">
              <a:extLst>
                <a:ext uri="{FF2B5EF4-FFF2-40B4-BE49-F238E27FC236}">
                  <a16:creationId xmlns:a16="http://schemas.microsoft.com/office/drawing/2014/main" id="{DD5100AC-E759-46B4-8715-64EF71A6B78F}"/>
                </a:ext>
              </a:extLst>
            </p:cNvPr>
            <p:cNvSpPr/>
            <p:nvPr/>
          </p:nvSpPr>
          <p:spPr>
            <a:xfrm>
              <a:off x="4357790" y="6329506"/>
              <a:ext cx="12400582" cy="3542381"/>
            </a:xfrm>
            <a:prstGeom prst="roundRect">
              <a:avLst>
                <a:gd name="adj" fmla="val 17596"/>
              </a:avLst>
            </a:prstGeom>
            <a:solidFill>
              <a:schemeClr val="accent2">
                <a:alpha val="94902"/>
              </a:scheme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91" name="Imagem 90">
              <a:extLst>
                <a:ext uri="{FF2B5EF4-FFF2-40B4-BE49-F238E27FC236}">
                  <a16:creationId xmlns:a16="http://schemas.microsoft.com/office/drawing/2014/main" id="{94E33574-335C-4714-9D50-EEF7B6922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9" t="13514" r="8528" b="49216"/>
            <a:stretch/>
          </p:blipFill>
          <p:spPr>
            <a:xfrm rot="21002184">
              <a:off x="16350515" y="8447134"/>
              <a:ext cx="1168034" cy="1021437"/>
            </a:xfrm>
            <a:prstGeom prst="ellipse">
              <a:avLst/>
            </a:prstGeom>
            <a:effectLst>
              <a:outerShdw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0650CE77-34D3-4607-9C08-0025747895AD}"/>
                </a:ext>
              </a:extLst>
            </p:cNvPr>
            <p:cNvSpPr/>
            <p:nvPr/>
          </p:nvSpPr>
          <p:spPr>
            <a:xfrm>
              <a:off x="4681069" y="7275057"/>
              <a:ext cx="535315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5"/>
              <a:r>
                <a:rPr lang="pt-BR" sz="88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25 pontos</a:t>
              </a:r>
              <a:endParaRPr lang="pt-BR" sz="4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Imagem 98">
              <a:extLst>
                <a:ext uri="{FF2B5EF4-FFF2-40B4-BE49-F238E27FC236}">
                  <a16:creationId xmlns:a16="http://schemas.microsoft.com/office/drawing/2014/main" id="{43462679-7674-4D29-A807-274FB5713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9" t="13514" r="8528" b="49216"/>
            <a:stretch/>
          </p:blipFill>
          <p:spPr>
            <a:xfrm rot="508256">
              <a:off x="16827240" y="7761175"/>
              <a:ext cx="1722625" cy="1506422"/>
            </a:xfrm>
            <a:prstGeom prst="ellipse">
              <a:avLst/>
            </a:prstGeom>
            <a:effectLst>
              <a:outerShdw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59E00D8D-224C-464C-A6B1-32D177228A05}"/>
                </a:ext>
              </a:extLst>
            </p:cNvPr>
            <p:cNvSpPr/>
            <p:nvPr/>
          </p:nvSpPr>
          <p:spPr>
            <a:xfrm>
              <a:off x="10146221" y="7206712"/>
              <a:ext cx="575309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5"/>
              <a:r>
                <a:rPr lang="pt-BR" sz="4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No programa de recompensas BITILIFE</a:t>
              </a:r>
              <a:endParaRPr lang="pt-B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Imagem 100">
              <a:extLst>
                <a:ext uri="{FF2B5EF4-FFF2-40B4-BE49-F238E27FC236}">
                  <a16:creationId xmlns:a16="http://schemas.microsoft.com/office/drawing/2014/main" id="{B0C817AF-0A72-4DB3-B36E-8428BA6D7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9" t="13514" r="8528" b="49216"/>
            <a:stretch/>
          </p:blipFill>
          <p:spPr>
            <a:xfrm rot="508256">
              <a:off x="15646267" y="6334302"/>
              <a:ext cx="2495917" cy="2182660"/>
            </a:xfrm>
            <a:prstGeom prst="ellipse">
              <a:avLst/>
            </a:prstGeom>
            <a:effectLst>
              <a:outerShdw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408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96351719-B2D7-4A64-8E3F-FF2EAA4FFEE7}"/>
              </a:ext>
            </a:extLst>
          </p:cNvPr>
          <p:cNvSpPr/>
          <p:nvPr/>
        </p:nvSpPr>
        <p:spPr>
          <a:xfrm>
            <a:off x="664954" y="187147"/>
            <a:ext cx="23210104" cy="2161084"/>
          </a:xfrm>
          <a:prstGeom prst="roundRect">
            <a:avLst>
              <a:gd name="adj" fmla="val 19102"/>
            </a:avLst>
          </a:prstGeom>
          <a:solidFill>
            <a:srgbClr val="FFFFFF">
              <a:alpha val="94902"/>
            </a:srgbClr>
          </a:solidFill>
          <a:ln>
            <a:noFill/>
          </a:ln>
          <a:effectLst>
            <a:outerShdw blurRad="1079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9E3A50BB-8902-4889-9EBD-4A76B873551B}"/>
              </a:ext>
            </a:extLst>
          </p:cNvPr>
          <p:cNvSpPr txBox="1"/>
          <p:nvPr/>
        </p:nvSpPr>
        <p:spPr>
          <a:xfrm>
            <a:off x="3420819" y="769702"/>
            <a:ext cx="17539312" cy="1279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9000" b="1" dirty="0">
                <a:solidFill>
                  <a:srgbClr val="373F4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CONDIÇÕES ESPECIAIS</a:t>
            </a:r>
            <a:endParaRPr lang="pt-BR" sz="10000" b="1" dirty="0">
              <a:solidFill>
                <a:srgbClr val="373F4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Imagem 52" descr="Forma&#10;&#10;Descrição gerada automaticamente com confiança baixa">
            <a:extLst>
              <a:ext uri="{FF2B5EF4-FFF2-40B4-BE49-F238E27FC236}">
                <a16:creationId xmlns:a16="http://schemas.microsoft.com/office/drawing/2014/main" id="{A5B332F3-2F1A-44B2-B3C6-4A1B68CF2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31"/>
          <a:stretch/>
        </p:blipFill>
        <p:spPr>
          <a:xfrm>
            <a:off x="-1" y="12234841"/>
            <a:ext cx="24382413" cy="1480714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F8BE34A5-5E36-45C1-B81E-05F2FB845946}"/>
              </a:ext>
            </a:extLst>
          </p:cNvPr>
          <p:cNvSpPr txBox="1"/>
          <p:nvPr/>
        </p:nvSpPr>
        <p:spPr>
          <a:xfrm>
            <a:off x="138896" y="12430535"/>
            <a:ext cx="239211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*Condição especial de parcelamento para o primeiro pedido único de 500 ou 1000 </a:t>
            </a:r>
            <a:r>
              <a:rPr lang="pt-B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PPVs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Válido apenas para pedido feito pelo telefone. Os ganhos reais e o sucesso do Consultor Independente dependem do tempo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do esforço pessoal dedicados ao negócio e também do sucesso na revenda de produtos. Valores referentes à primeira compra feita com 35% ou 42% de desconto – referência estado de São Paulo.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Preço inclui impostos e frete. Todos os Consultores são independentes para definir seu próprio preço de venda para seus clientes. Margem de lucro é calculada sobre o preço de compra dos produtos com desconto e o valor na revenda. Valores referentes à região de São Paulo e cálculo sobre o preço sugerido de Catálogo. </a:t>
            </a:r>
          </a:p>
          <a:p>
            <a:endParaRPr lang="pt-BR" sz="3200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2D1E694-41EF-4C6E-886D-354D70FB7C5E}"/>
              </a:ext>
            </a:extLst>
          </p:cNvPr>
          <p:cNvGrpSpPr/>
          <p:nvPr/>
        </p:nvGrpSpPr>
        <p:grpSpPr>
          <a:xfrm>
            <a:off x="210192" y="1531013"/>
            <a:ext cx="24900241" cy="4228690"/>
            <a:chOff x="210192" y="1531013"/>
            <a:chExt cx="24900241" cy="4228690"/>
          </a:xfrm>
        </p:grpSpPr>
        <p:pic>
          <p:nvPicPr>
            <p:cNvPr id="12" name="Imagem 11" descr="Uma imagem contendo Interface gráfica do usuário&#10;&#10;Descrição gerada automaticamente">
              <a:extLst>
                <a:ext uri="{FF2B5EF4-FFF2-40B4-BE49-F238E27FC236}">
                  <a16:creationId xmlns:a16="http://schemas.microsoft.com/office/drawing/2014/main" id="{7865B142-755E-E623-0C95-3C0AA55DB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535" t="17318" b="58008"/>
            <a:stretch/>
          </p:blipFill>
          <p:spPr>
            <a:xfrm>
              <a:off x="19148601" y="2375629"/>
              <a:ext cx="5233811" cy="3384074"/>
            </a:xfrm>
            <a:prstGeom prst="rect">
              <a:avLst/>
            </a:prstGeom>
          </p:spPr>
        </p:pic>
        <p:pic>
          <p:nvPicPr>
            <p:cNvPr id="14" name="Imagem 13" descr="Ícone&#10;&#10;Descrição gerada automaticamente">
              <a:extLst>
                <a:ext uri="{FF2B5EF4-FFF2-40B4-BE49-F238E27FC236}">
                  <a16:creationId xmlns:a16="http://schemas.microsoft.com/office/drawing/2014/main" id="{DB26D5CE-299A-743E-611F-B6785C10D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569" t="17318" r="20518" b="58008"/>
            <a:stretch/>
          </p:blipFill>
          <p:spPr>
            <a:xfrm>
              <a:off x="14524354" y="2375565"/>
              <a:ext cx="4855460" cy="3384074"/>
            </a:xfrm>
            <a:prstGeom prst="rect">
              <a:avLst/>
            </a:prstGeom>
          </p:spPr>
        </p:pic>
        <p:pic>
          <p:nvPicPr>
            <p:cNvPr id="16" name="Imagem 15" descr="Ícone&#10;&#10;Descrição gerada automaticamente">
              <a:extLst>
                <a:ext uri="{FF2B5EF4-FFF2-40B4-BE49-F238E27FC236}">
                  <a16:creationId xmlns:a16="http://schemas.microsoft.com/office/drawing/2014/main" id="{DAE73775-302D-A968-0F69-1C08D4624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276" t="17317" r="39569" b="59540"/>
            <a:stretch/>
          </p:blipFill>
          <p:spPr>
            <a:xfrm>
              <a:off x="9332578" y="2375501"/>
              <a:ext cx="5401968" cy="3174039"/>
            </a:xfrm>
            <a:prstGeom prst="rect">
              <a:avLst/>
            </a:prstGeom>
          </p:spPr>
        </p:pic>
        <p:pic>
          <p:nvPicPr>
            <p:cNvPr id="18" name="Imagem 17" descr="Ícone&#10;&#10;Descrição gerada automaticamente">
              <a:extLst>
                <a:ext uri="{FF2B5EF4-FFF2-40B4-BE49-F238E27FC236}">
                  <a16:creationId xmlns:a16="http://schemas.microsoft.com/office/drawing/2014/main" id="{F7C043BE-EC2A-4F86-88C5-4DDB6A374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517" t="17318" r="60948" b="59540"/>
            <a:stretch/>
          </p:blipFill>
          <p:spPr>
            <a:xfrm>
              <a:off x="5002598" y="2375497"/>
              <a:ext cx="4519158" cy="3174039"/>
            </a:xfrm>
            <a:prstGeom prst="rect">
              <a:avLst/>
            </a:prstGeom>
          </p:spPr>
        </p:pic>
        <p:pic>
          <p:nvPicPr>
            <p:cNvPr id="10" name="Imagem 9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A7B693DB-9A44-8129-A003-9B367089F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121" t="24828" r="59569" b="67816"/>
            <a:stretch/>
          </p:blipFill>
          <p:spPr>
            <a:xfrm>
              <a:off x="8807094" y="3405598"/>
              <a:ext cx="1050968" cy="1008888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99E66CF8-F521-D2C3-3324-54DF7C25F271}"/>
                </a:ext>
              </a:extLst>
            </p:cNvPr>
            <p:cNvSpPr txBox="1"/>
            <p:nvPr/>
          </p:nvSpPr>
          <p:spPr>
            <a:xfrm>
              <a:off x="210192" y="2842198"/>
              <a:ext cx="55496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5600" b="1" dirty="0">
                  <a:solidFill>
                    <a:srgbClr val="438EF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1º PEDIDO* </a:t>
              </a:r>
            </a:p>
            <a:p>
              <a:pPr defTabSz="1828709">
                <a:defRPr/>
              </a:pPr>
              <a:r>
                <a:rPr lang="pt-BR" sz="5600" b="1" dirty="0">
                  <a:solidFill>
                    <a:srgbClr val="438EF4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500 PPV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9630848-5E96-6264-D82D-47D68B463292}"/>
                </a:ext>
              </a:extLst>
            </p:cNvPr>
            <p:cNvSpPr txBox="1"/>
            <p:nvPr/>
          </p:nvSpPr>
          <p:spPr>
            <a:xfrm>
              <a:off x="5498574" y="2795657"/>
              <a:ext cx="3426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3600" b="1" dirty="0">
                  <a:solidFill>
                    <a:srgbClr val="438EF4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ATÉ 50% DE LUCRATIVIDADE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E724998-39B3-E8F7-7456-4EE17A5AB597}"/>
                </a:ext>
              </a:extLst>
            </p:cNvPr>
            <p:cNvSpPr txBox="1"/>
            <p:nvPr/>
          </p:nvSpPr>
          <p:spPr>
            <a:xfrm>
              <a:off x="5423562" y="3916306"/>
              <a:ext cx="300461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2600" dirty="0">
                  <a:solidFill>
                    <a:srgbClr val="363F4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NA REVENDA*</a:t>
              </a:r>
            </a:p>
            <a:p>
              <a:pPr defTabSz="1828709">
                <a:defRPr/>
              </a:pPr>
              <a:r>
                <a:rPr lang="pt-BR" sz="2600" dirty="0">
                  <a:solidFill>
                    <a:srgbClr val="363F4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DOS PRODUTOS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149CDFFF-FF27-1133-B26F-719C3F741FAD}"/>
                </a:ext>
              </a:extLst>
            </p:cNvPr>
            <p:cNvSpPr txBox="1"/>
            <p:nvPr/>
          </p:nvSpPr>
          <p:spPr>
            <a:xfrm>
              <a:off x="9753541" y="2795657"/>
              <a:ext cx="52338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3600" b="1" dirty="0">
                  <a:solidFill>
                    <a:srgbClr val="438EF4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PARCELAMENTO</a:t>
              </a:r>
            </a:p>
            <a:p>
              <a:pPr defTabSz="1828709">
                <a:defRPr/>
              </a:pPr>
              <a:r>
                <a:rPr lang="pt-BR" sz="3600" b="1" dirty="0">
                  <a:solidFill>
                    <a:srgbClr val="438EF4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 5X SEM JUROS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75B43E27-BB0D-34D5-0358-37D8B305E76E}"/>
                </a:ext>
              </a:extLst>
            </p:cNvPr>
            <p:cNvSpPr txBox="1"/>
            <p:nvPr/>
          </p:nvSpPr>
          <p:spPr>
            <a:xfrm>
              <a:off x="9753541" y="3916305"/>
              <a:ext cx="52338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2600" dirty="0">
                  <a:solidFill>
                    <a:srgbClr val="363F4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CONDIÇÃO ESPECIAL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9380656-18D7-79AC-7CF4-9820BF453154}"/>
                </a:ext>
              </a:extLst>
            </p:cNvPr>
            <p:cNvSpPr txBox="1"/>
            <p:nvPr/>
          </p:nvSpPr>
          <p:spPr>
            <a:xfrm>
              <a:off x="15113468" y="2795657"/>
              <a:ext cx="52338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3600" b="1" dirty="0">
                  <a:solidFill>
                    <a:srgbClr val="438EF4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POSSIBILIDADE</a:t>
              </a:r>
            </a:p>
            <a:p>
              <a:pPr defTabSz="1828709">
                <a:defRPr/>
              </a:pPr>
              <a:r>
                <a:rPr lang="pt-BR" sz="3600" b="1" dirty="0">
                  <a:solidFill>
                    <a:srgbClr val="438EF4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 INICIAR</a:t>
              </a:r>
            </a:p>
            <a:p>
              <a:pPr defTabSz="1828709">
                <a:defRPr/>
              </a:pPr>
              <a:r>
                <a:rPr lang="pt-BR" sz="3600" b="1" dirty="0">
                  <a:solidFill>
                    <a:srgbClr val="438EF4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SUA EQUIPE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ECE2A9F6-6FCE-51B5-C312-2B600661DEA7}"/>
                </a:ext>
              </a:extLst>
            </p:cNvPr>
            <p:cNvSpPr txBox="1"/>
            <p:nvPr/>
          </p:nvSpPr>
          <p:spPr>
            <a:xfrm>
              <a:off x="15113468" y="4520809"/>
              <a:ext cx="52338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2600" dirty="0">
                  <a:solidFill>
                    <a:srgbClr val="363F4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DUPLICAÇÃO 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6A72702-2D61-837F-53B6-C4A05F49DD24}"/>
                </a:ext>
              </a:extLst>
            </p:cNvPr>
            <p:cNvSpPr txBox="1"/>
            <p:nvPr/>
          </p:nvSpPr>
          <p:spPr>
            <a:xfrm>
              <a:off x="19876622" y="2740518"/>
              <a:ext cx="52338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3600" b="1" dirty="0">
                  <a:solidFill>
                    <a:srgbClr val="438EF4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BÔNUS EXCLUSIVO</a:t>
              </a:r>
            </a:p>
            <a:p>
              <a:pPr defTabSz="1828709">
                <a:defRPr/>
              </a:pPr>
              <a:r>
                <a:rPr lang="pt-BR" sz="3600" b="1" dirty="0">
                  <a:solidFill>
                    <a:srgbClr val="438EF4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PROGRAMA DE RECOMPENSAS </a:t>
              </a:r>
            </a:p>
          </p:txBody>
        </p:sp>
        <p:pic>
          <p:nvPicPr>
            <p:cNvPr id="30" name="Imagem 29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7FC0DF70-C242-B683-3D65-CDC14AAEF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121" t="24828" r="59569" b="67816"/>
            <a:stretch/>
          </p:blipFill>
          <p:spPr>
            <a:xfrm>
              <a:off x="14061924" y="3405598"/>
              <a:ext cx="1050968" cy="1008888"/>
            </a:xfrm>
            <a:prstGeom prst="rect">
              <a:avLst/>
            </a:prstGeom>
          </p:spPr>
        </p:pic>
        <p:pic>
          <p:nvPicPr>
            <p:cNvPr id="31" name="Imagem 30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7BF8AAE9-AFBC-0439-90DB-D9F2EBB8D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121" t="24828" r="59569" b="67816"/>
            <a:stretch/>
          </p:blipFill>
          <p:spPr>
            <a:xfrm>
              <a:off x="18707194" y="3405598"/>
              <a:ext cx="1050968" cy="1008888"/>
            </a:xfrm>
            <a:prstGeom prst="rect">
              <a:avLst/>
            </a:prstGeom>
          </p:spPr>
        </p:pic>
        <p:pic>
          <p:nvPicPr>
            <p:cNvPr id="54" name="Imagem 53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E398D190-D14D-4B07-8918-445D20989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5909" r="87931" b="11266"/>
            <a:stretch/>
          </p:blipFill>
          <p:spPr>
            <a:xfrm>
              <a:off x="22834797" y="1531013"/>
              <a:ext cx="1266126" cy="1346924"/>
            </a:xfrm>
            <a:prstGeom prst="rect">
              <a:avLst/>
            </a:prstGeom>
          </p:spPr>
        </p:pic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565013C8-7779-43DF-8681-E323ED05BEC8}"/>
                </a:ext>
              </a:extLst>
            </p:cNvPr>
            <p:cNvSpPr txBox="1"/>
            <p:nvPr/>
          </p:nvSpPr>
          <p:spPr>
            <a:xfrm>
              <a:off x="19737145" y="4453122"/>
              <a:ext cx="44763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77BE20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pt-BR" sz="4000" dirty="0">
                  <a:solidFill>
                    <a:srgbClr val="F96B4F"/>
                  </a:solidFill>
                </a:rPr>
                <a:t>10 BITILIFES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9E5A44E-0516-4CAD-836C-76D76413CB6C}"/>
              </a:ext>
            </a:extLst>
          </p:cNvPr>
          <p:cNvGrpSpPr/>
          <p:nvPr/>
        </p:nvGrpSpPr>
        <p:grpSpPr>
          <a:xfrm>
            <a:off x="-35209" y="4981589"/>
            <a:ext cx="25145642" cy="3973052"/>
            <a:chOff x="-35209" y="4981589"/>
            <a:chExt cx="25145642" cy="3973052"/>
          </a:xfrm>
        </p:grpSpPr>
        <p:pic>
          <p:nvPicPr>
            <p:cNvPr id="32" name="Imagem 31" descr="Uma imagem contendo Interface gráfica do usuário&#10;&#10;Descrição gerada automaticamente">
              <a:extLst>
                <a:ext uri="{FF2B5EF4-FFF2-40B4-BE49-F238E27FC236}">
                  <a16:creationId xmlns:a16="http://schemas.microsoft.com/office/drawing/2014/main" id="{5EDD22C7-0BF0-F474-B258-05C2986B4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535" t="17318" b="58008"/>
            <a:stretch/>
          </p:blipFill>
          <p:spPr>
            <a:xfrm>
              <a:off x="19148601" y="5570567"/>
              <a:ext cx="5233811" cy="3384074"/>
            </a:xfrm>
            <a:prstGeom prst="rect">
              <a:avLst/>
            </a:prstGeom>
          </p:spPr>
        </p:pic>
        <p:pic>
          <p:nvPicPr>
            <p:cNvPr id="33" name="Imagem 32" descr="Ícone&#10;&#10;Descrição gerada automaticamente">
              <a:extLst>
                <a:ext uri="{FF2B5EF4-FFF2-40B4-BE49-F238E27FC236}">
                  <a16:creationId xmlns:a16="http://schemas.microsoft.com/office/drawing/2014/main" id="{2A566F69-3D6A-AB14-1DB7-40BD2BA5C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569" t="17318" r="20518" b="58008"/>
            <a:stretch/>
          </p:blipFill>
          <p:spPr>
            <a:xfrm>
              <a:off x="14524354" y="5570503"/>
              <a:ext cx="4855460" cy="3384074"/>
            </a:xfrm>
            <a:prstGeom prst="rect">
              <a:avLst/>
            </a:prstGeom>
          </p:spPr>
        </p:pic>
        <p:pic>
          <p:nvPicPr>
            <p:cNvPr id="34" name="Imagem 33" descr="Ícone&#10;&#10;Descrição gerada automaticamente">
              <a:extLst>
                <a:ext uri="{FF2B5EF4-FFF2-40B4-BE49-F238E27FC236}">
                  <a16:creationId xmlns:a16="http://schemas.microsoft.com/office/drawing/2014/main" id="{AF33AD49-256C-9B70-7A7E-952AF41F7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276" t="17317" r="39569" b="59540"/>
            <a:stretch/>
          </p:blipFill>
          <p:spPr>
            <a:xfrm>
              <a:off x="9332578" y="5570439"/>
              <a:ext cx="5401968" cy="3174039"/>
            </a:xfrm>
            <a:prstGeom prst="rect">
              <a:avLst/>
            </a:prstGeom>
          </p:spPr>
        </p:pic>
        <p:pic>
          <p:nvPicPr>
            <p:cNvPr id="35" name="Imagem 34" descr="Ícone&#10;&#10;Descrição gerada automaticamente">
              <a:extLst>
                <a:ext uri="{FF2B5EF4-FFF2-40B4-BE49-F238E27FC236}">
                  <a16:creationId xmlns:a16="http://schemas.microsoft.com/office/drawing/2014/main" id="{1F01D088-83F5-8C59-2D6B-A48B622D4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517" t="17318" r="60948" b="59540"/>
            <a:stretch/>
          </p:blipFill>
          <p:spPr>
            <a:xfrm>
              <a:off x="5002598" y="5570435"/>
              <a:ext cx="4519158" cy="3174039"/>
            </a:xfrm>
            <a:prstGeom prst="rect">
              <a:avLst/>
            </a:prstGeom>
          </p:spPr>
        </p:pic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C6CA4BEB-B087-15E3-57E3-6E9E7FEF06DA}"/>
                </a:ext>
              </a:extLst>
            </p:cNvPr>
            <p:cNvSpPr txBox="1"/>
            <p:nvPr/>
          </p:nvSpPr>
          <p:spPr>
            <a:xfrm>
              <a:off x="-35209" y="5929045"/>
              <a:ext cx="61160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5600" b="1" dirty="0">
                  <a:solidFill>
                    <a:srgbClr val="77BE2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1º PEDIDO* </a:t>
              </a:r>
            </a:p>
            <a:p>
              <a:pPr defTabSz="1828709">
                <a:defRPr/>
              </a:pPr>
              <a:r>
                <a:rPr lang="pt-BR" sz="5600" b="1" dirty="0">
                  <a:solidFill>
                    <a:srgbClr val="77BE2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DE 1000 PPV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A526BFCE-A7BC-808C-D5A5-44F851C59A49}"/>
                </a:ext>
              </a:extLst>
            </p:cNvPr>
            <p:cNvSpPr txBox="1"/>
            <p:nvPr/>
          </p:nvSpPr>
          <p:spPr>
            <a:xfrm>
              <a:off x="5423560" y="5990595"/>
              <a:ext cx="34122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3600" b="1" dirty="0">
                  <a:solidFill>
                    <a:srgbClr val="77BE2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ATÉ 65% DE LUCRATIVIDADE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68E5D719-91F3-0FF3-0F45-F43C9B0444C2}"/>
                </a:ext>
              </a:extLst>
            </p:cNvPr>
            <p:cNvSpPr txBox="1"/>
            <p:nvPr/>
          </p:nvSpPr>
          <p:spPr>
            <a:xfrm>
              <a:off x="5423562" y="7111244"/>
              <a:ext cx="300461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2600" dirty="0">
                  <a:solidFill>
                    <a:srgbClr val="363F4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NA REVENDA*</a:t>
              </a:r>
            </a:p>
            <a:p>
              <a:pPr defTabSz="1828709">
                <a:defRPr/>
              </a:pPr>
              <a:r>
                <a:rPr lang="pt-BR" sz="2600" dirty="0">
                  <a:solidFill>
                    <a:srgbClr val="363F4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DOS PRODUTOS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13B56FF9-6A3F-EDA9-25A7-0583B0BEF52E}"/>
                </a:ext>
              </a:extLst>
            </p:cNvPr>
            <p:cNvSpPr txBox="1"/>
            <p:nvPr/>
          </p:nvSpPr>
          <p:spPr>
            <a:xfrm>
              <a:off x="9753541" y="5990595"/>
              <a:ext cx="52338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3600" b="1" dirty="0">
                  <a:solidFill>
                    <a:srgbClr val="77BE2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PARCELAMENTO</a:t>
              </a:r>
            </a:p>
            <a:p>
              <a:pPr defTabSz="1828709">
                <a:defRPr/>
              </a:pPr>
              <a:r>
                <a:rPr lang="pt-BR" sz="3600" b="1" dirty="0">
                  <a:solidFill>
                    <a:srgbClr val="77BE2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 5X SEM JUROS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924ED8EA-5644-77C9-B05F-7DD650F2108A}"/>
                </a:ext>
              </a:extLst>
            </p:cNvPr>
            <p:cNvSpPr txBox="1"/>
            <p:nvPr/>
          </p:nvSpPr>
          <p:spPr>
            <a:xfrm>
              <a:off x="9753541" y="7111243"/>
              <a:ext cx="52338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2600" dirty="0">
                  <a:solidFill>
                    <a:srgbClr val="363F4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CONDIÇÃO ESPECIAL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FC018A4A-9AC4-30BF-86BB-B42F034CC14E}"/>
                </a:ext>
              </a:extLst>
            </p:cNvPr>
            <p:cNvSpPr txBox="1"/>
            <p:nvPr/>
          </p:nvSpPr>
          <p:spPr>
            <a:xfrm>
              <a:off x="15113468" y="5990595"/>
              <a:ext cx="52338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3600" b="1" dirty="0">
                  <a:solidFill>
                    <a:srgbClr val="77BE2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POSSIBILIDADE</a:t>
              </a:r>
            </a:p>
            <a:p>
              <a:pPr defTabSz="1828709">
                <a:defRPr/>
              </a:pPr>
              <a:r>
                <a:rPr lang="pt-BR" sz="3600" b="1" dirty="0">
                  <a:solidFill>
                    <a:srgbClr val="77BE2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 INICIAR</a:t>
              </a:r>
            </a:p>
            <a:p>
              <a:pPr defTabSz="1828709">
                <a:defRPr/>
              </a:pPr>
              <a:r>
                <a:rPr lang="pt-BR" sz="3600" b="1" dirty="0">
                  <a:solidFill>
                    <a:srgbClr val="77BE2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SUA EQUIPE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FBA6C460-1985-1B2F-D2BF-20377040316F}"/>
                </a:ext>
              </a:extLst>
            </p:cNvPr>
            <p:cNvSpPr txBox="1"/>
            <p:nvPr/>
          </p:nvSpPr>
          <p:spPr>
            <a:xfrm>
              <a:off x="15113468" y="7715747"/>
              <a:ext cx="52338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2600" dirty="0">
                  <a:solidFill>
                    <a:srgbClr val="363F47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DUPLICAÇÃO 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D3EE4F36-7B9A-9A1E-A4C4-724F11EFB05E}"/>
                </a:ext>
              </a:extLst>
            </p:cNvPr>
            <p:cNvSpPr txBox="1"/>
            <p:nvPr/>
          </p:nvSpPr>
          <p:spPr>
            <a:xfrm>
              <a:off x="19876622" y="5929045"/>
              <a:ext cx="52338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709">
                <a:defRPr/>
              </a:pPr>
              <a:r>
                <a:rPr lang="pt-BR" sz="3600" b="1" dirty="0">
                  <a:solidFill>
                    <a:srgbClr val="77BE2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BÔNUS EXCLUSIVO</a:t>
              </a:r>
            </a:p>
            <a:p>
              <a:pPr defTabSz="1828709">
                <a:defRPr/>
              </a:pPr>
              <a:r>
                <a:rPr lang="pt-BR" sz="3600" b="1" dirty="0">
                  <a:solidFill>
                    <a:srgbClr val="77BE2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PROGRAMA DE RECOMPENSAS</a:t>
              </a:r>
            </a:p>
          </p:txBody>
        </p:sp>
        <p:pic>
          <p:nvPicPr>
            <p:cNvPr id="49" name="Imagem 48" descr="Imagem em preto e branco&#10;&#10;Descrição gerada automaticamente">
              <a:extLst>
                <a:ext uri="{FF2B5EF4-FFF2-40B4-BE49-F238E27FC236}">
                  <a16:creationId xmlns:a16="http://schemas.microsoft.com/office/drawing/2014/main" id="{DC6349CE-207B-6C72-0070-E7F48CB1F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121" t="48630" r="59739" b="42861"/>
            <a:stretch/>
          </p:blipFill>
          <p:spPr>
            <a:xfrm>
              <a:off x="8807092" y="6412161"/>
              <a:ext cx="1015198" cy="1173524"/>
            </a:xfrm>
            <a:prstGeom prst="rect">
              <a:avLst/>
            </a:prstGeom>
          </p:spPr>
        </p:pic>
        <p:pic>
          <p:nvPicPr>
            <p:cNvPr id="50" name="Imagem 49" descr="Imagem em preto e branco&#10;&#10;Descrição gerada automaticamente">
              <a:extLst>
                <a:ext uri="{FF2B5EF4-FFF2-40B4-BE49-F238E27FC236}">
                  <a16:creationId xmlns:a16="http://schemas.microsoft.com/office/drawing/2014/main" id="{9CC6CA9E-11A7-5510-E592-46C08DDAC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121" t="48630" r="59739" b="42861"/>
            <a:stretch/>
          </p:blipFill>
          <p:spPr>
            <a:xfrm>
              <a:off x="14103961" y="6412161"/>
              <a:ext cx="1015198" cy="1173524"/>
            </a:xfrm>
            <a:prstGeom prst="rect">
              <a:avLst/>
            </a:prstGeom>
          </p:spPr>
        </p:pic>
        <p:pic>
          <p:nvPicPr>
            <p:cNvPr id="51" name="Imagem 50" descr="Imagem em preto e branco&#10;&#10;Descrição gerada automaticamente">
              <a:extLst>
                <a:ext uri="{FF2B5EF4-FFF2-40B4-BE49-F238E27FC236}">
                  <a16:creationId xmlns:a16="http://schemas.microsoft.com/office/drawing/2014/main" id="{1CFF4E40-4111-9DAD-7DBD-5E30ECA69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121" t="48630" r="59739" b="42861"/>
            <a:stretch/>
          </p:blipFill>
          <p:spPr>
            <a:xfrm>
              <a:off x="18728210" y="6412161"/>
              <a:ext cx="1015198" cy="1173524"/>
            </a:xfrm>
            <a:prstGeom prst="rect">
              <a:avLst/>
            </a:prstGeom>
          </p:spPr>
        </p:pic>
        <p:pic>
          <p:nvPicPr>
            <p:cNvPr id="56" name="Imagem 55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1C37F349-D222-4B70-BA00-B23636CC9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5909" r="87931" b="11266"/>
            <a:stretch/>
          </p:blipFill>
          <p:spPr>
            <a:xfrm>
              <a:off x="22934832" y="4981589"/>
              <a:ext cx="1168432" cy="1242997"/>
            </a:xfrm>
            <a:prstGeom prst="rect">
              <a:avLst/>
            </a:prstGeom>
          </p:spPr>
        </p:pic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442216BE-E759-4B57-9EC1-0A7463E85619}"/>
                </a:ext>
              </a:extLst>
            </p:cNvPr>
            <p:cNvSpPr txBox="1"/>
            <p:nvPr/>
          </p:nvSpPr>
          <p:spPr>
            <a:xfrm>
              <a:off x="19745075" y="7613795"/>
              <a:ext cx="447638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b="1" dirty="0">
                  <a:solidFill>
                    <a:srgbClr val="F96B4F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25 BITILIFES</a:t>
              </a:r>
              <a:endParaRPr lang="pt-BR" sz="4000" dirty="0">
                <a:solidFill>
                  <a:srgbClr val="F96B4F"/>
                </a:solidFill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E531BFD-D344-417A-B4ED-F6F8B11D2850}"/>
              </a:ext>
            </a:extLst>
          </p:cNvPr>
          <p:cNvGrpSpPr/>
          <p:nvPr/>
        </p:nvGrpSpPr>
        <p:grpSpPr>
          <a:xfrm>
            <a:off x="-1" y="8765369"/>
            <a:ext cx="24382413" cy="3384142"/>
            <a:chOff x="-1" y="8765369"/>
            <a:chExt cx="24382413" cy="3384142"/>
          </a:xfrm>
        </p:grpSpPr>
        <p:pic>
          <p:nvPicPr>
            <p:cNvPr id="3" name="Imagem 2" descr="Padrão do plano de fundo, Retângulo&#10;&#10;Descrição gerada automaticamente">
              <a:extLst>
                <a:ext uri="{FF2B5EF4-FFF2-40B4-BE49-F238E27FC236}">
                  <a16:creationId xmlns:a16="http://schemas.microsoft.com/office/drawing/2014/main" id="{AD60E9AA-39EF-E997-F4D1-88FC94886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3907" b="11418"/>
            <a:stretch/>
          </p:blipFill>
          <p:spPr>
            <a:xfrm>
              <a:off x="-1" y="8765369"/>
              <a:ext cx="24382413" cy="3384142"/>
            </a:xfrm>
            <a:prstGeom prst="rect">
              <a:avLst/>
            </a:prstGeom>
          </p:spPr>
        </p:pic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2A016DFF-D5A8-69CC-E36E-3D38F63801BA}"/>
                </a:ext>
              </a:extLst>
            </p:cNvPr>
            <p:cNvSpPr txBox="1"/>
            <p:nvPr/>
          </p:nvSpPr>
          <p:spPr>
            <a:xfrm>
              <a:off x="2417087" y="9447641"/>
              <a:ext cx="447211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709">
                <a:defRPr/>
              </a:pPr>
              <a:r>
                <a:rPr lang="pt-BR" sz="5000" b="1" dirty="0">
                  <a:solidFill>
                    <a:srgbClr val="C657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GANHE </a:t>
              </a:r>
            </a:p>
            <a:p>
              <a:pPr algn="ctr" defTabSz="1828709">
                <a:defRPr/>
              </a:pPr>
              <a:r>
                <a:rPr lang="pt-BR" sz="5000" b="1" dirty="0">
                  <a:solidFill>
                    <a:srgbClr val="C6579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PRÊMIOS</a:t>
              </a:r>
            </a:p>
          </p:txBody>
        </p:sp>
        <p:pic>
          <p:nvPicPr>
            <p:cNvPr id="47" name="Imagem 46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id="{D2C83221-4AF6-0979-70C6-4EC757523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013" t="14613" r="26754" b="50886"/>
            <a:stretch/>
          </p:blipFill>
          <p:spPr>
            <a:xfrm>
              <a:off x="168727" y="9039903"/>
              <a:ext cx="3060341" cy="2920404"/>
            </a:xfrm>
            <a:prstGeom prst="rect">
              <a:avLst/>
            </a:prstGeom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18CB8E76-DD5A-4C9C-AA8E-77ECFDE81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87241" y="9246890"/>
              <a:ext cx="3281862" cy="2433828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183FD4CF-645F-4C00-9658-F2E6F9BE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76170" y="9246892"/>
              <a:ext cx="2966527" cy="2438079"/>
            </a:xfrm>
            <a:prstGeom prst="rect">
              <a:avLst/>
            </a:prstGeom>
          </p:spPr>
        </p:pic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6728169F-0192-4214-AFAB-A8370F25ABCE}"/>
                </a:ext>
              </a:extLst>
            </p:cNvPr>
            <p:cNvSpPr txBox="1"/>
            <p:nvPr/>
          </p:nvSpPr>
          <p:spPr>
            <a:xfrm>
              <a:off x="2036241" y="11054358"/>
              <a:ext cx="523381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*Exemplos de resgate</a:t>
              </a:r>
            </a:p>
            <a:p>
              <a:pPr algn="ctr"/>
              <a:r>
                <a:rPr lang="pt-B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com 25 BITILIFES</a:t>
              </a:r>
              <a:endParaRPr lang="pt-BR" sz="2100" b="1" dirty="0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F313AE11-A406-4C9D-92B7-CF4D6DDEF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423959" y="9246890"/>
              <a:ext cx="3242779" cy="2477563"/>
            </a:xfrm>
            <a:prstGeom prst="rect">
              <a:avLst/>
            </a:prstGeom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D8FB18ED-E004-48E1-9F11-ABF6E4773521}"/>
                </a:ext>
              </a:extLst>
            </p:cNvPr>
            <p:cNvGrpSpPr/>
            <p:nvPr/>
          </p:nvGrpSpPr>
          <p:grpSpPr>
            <a:xfrm>
              <a:off x="17034450" y="9246890"/>
              <a:ext cx="3040012" cy="2465108"/>
              <a:chOff x="8517779" y="4637046"/>
              <a:chExt cx="1520105" cy="1232634"/>
            </a:xfrm>
          </p:grpSpPr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BE69EA0C-991A-4435-A40C-EBEA436DC99F}"/>
                  </a:ext>
                </a:extLst>
              </p:cNvPr>
              <p:cNvSpPr/>
              <p:nvPr/>
            </p:nvSpPr>
            <p:spPr>
              <a:xfrm>
                <a:off x="8517779" y="4637046"/>
                <a:ext cx="1520105" cy="1223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pic>
            <p:nvPicPr>
              <p:cNvPr id="62" name="Imagem 61">
                <a:extLst>
                  <a:ext uri="{FF2B5EF4-FFF2-40B4-BE49-F238E27FC236}">
                    <a16:creationId xmlns:a16="http://schemas.microsoft.com/office/drawing/2014/main" id="{8B34F921-16B1-4B79-8E03-9DF69EF60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09633" y="4653314"/>
                <a:ext cx="1329325" cy="1216366"/>
              </a:xfrm>
              <a:prstGeom prst="rect">
                <a:avLst/>
              </a:prstGeom>
            </p:spPr>
          </p:pic>
        </p:grp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E628005F-4854-4E09-A9D3-9F3AB787DF61}"/>
                </a:ext>
              </a:extLst>
            </p:cNvPr>
            <p:cNvGrpSpPr/>
            <p:nvPr/>
          </p:nvGrpSpPr>
          <p:grpSpPr>
            <a:xfrm>
              <a:off x="13661379" y="9246891"/>
              <a:ext cx="3040012" cy="2446219"/>
              <a:chOff x="6831134" y="4644180"/>
              <a:chExt cx="1520105" cy="1223189"/>
            </a:xfrm>
          </p:grpSpPr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0DBD377-8C96-431C-B7E8-A86540723D60}"/>
                  </a:ext>
                </a:extLst>
              </p:cNvPr>
              <p:cNvSpPr/>
              <p:nvPr/>
            </p:nvSpPr>
            <p:spPr>
              <a:xfrm>
                <a:off x="6831134" y="4644180"/>
                <a:ext cx="1520105" cy="1223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pic>
            <p:nvPicPr>
              <p:cNvPr id="61" name="Imagem 60">
                <a:extLst>
                  <a:ext uri="{FF2B5EF4-FFF2-40B4-BE49-F238E27FC236}">
                    <a16:creationId xmlns:a16="http://schemas.microsoft.com/office/drawing/2014/main" id="{84E8365A-BE51-40EF-A927-F12741565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30265" y="4711590"/>
                <a:ext cx="924360" cy="1073721"/>
              </a:xfrm>
              <a:prstGeom prst="rect">
                <a:avLst/>
              </a:prstGeom>
            </p:spPr>
          </p:pic>
        </p:grpSp>
      </p:grpSp>
      <p:sp>
        <p:nvSpPr>
          <p:cNvPr id="68" name="Retângulo 67">
            <a:extLst>
              <a:ext uri="{FF2B5EF4-FFF2-40B4-BE49-F238E27FC236}">
                <a16:creationId xmlns:a16="http://schemas.microsoft.com/office/drawing/2014/main" id="{A72CE332-D80D-42CD-9743-843F81037148}"/>
              </a:ext>
            </a:extLst>
          </p:cNvPr>
          <p:cNvSpPr/>
          <p:nvPr/>
        </p:nvSpPr>
        <p:spPr>
          <a:xfrm>
            <a:off x="20423959" y="11680719"/>
            <a:ext cx="3291942" cy="664486"/>
          </a:xfrm>
          <a:prstGeom prst="rect">
            <a:avLst/>
          </a:prstGeom>
          <a:solidFill>
            <a:srgbClr val="78BE20"/>
          </a:solidFill>
          <a:ln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Almofada massageadora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2D8F4EF2-66BF-4681-A09F-48AB21A5F119}"/>
              </a:ext>
            </a:extLst>
          </p:cNvPr>
          <p:cNvSpPr/>
          <p:nvPr/>
        </p:nvSpPr>
        <p:spPr>
          <a:xfrm>
            <a:off x="17030551" y="11688901"/>
            <a:ext cx="3040012" cy="664486"/>
          </a:xfrm>
          <a:prstGeom prst="rect">
            <a:avLst/>
          </a:prstGeom>
          <a:solidFill>
            <a:srgbClr val="78BE20"/>
          </a:solidFill>
          <a:ln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Massageador  elétrico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4E397CF1-9386-4D6B-9911-BD0A462A37B7}"/>
              </a:ext>
            </a:extLst>
          </p:cNvPr>
          <p:cNvSpPr/>
          <p:nvPr/>
        </p:nvSpPr>
        <p:spPr>
          <a:xfrm>
            <a:off x="13630303" y="11687669"/>
            <a:ext cx="3092036" cy="664486"/>
          </a:xfrm>
          <a:prstGeom prst="rect">
            <a:avLst/>
          </a:prstGeom>
          <a:solidFill>
            <a:srgbClr val="78BE20"/>
          </a:solidFill>
          <a:ln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Cafeteira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98E2BDE-A6DF-480F-AD22-C350C217831C}"/>
              </a:ext>
            </a:extLst>
          </p:cNvPr>
          <p:cNvSpPr/>
          <p:nvPr/>
        </p:nvSpPr>
        <p:spPr>
          <a:xfrm>
            <a:off x="10382985" y="11675069"/>
            <a:ext cx="2955303" cy="677086"/>
          </a:xfrm>
          <a:prstGeom prst="rect">
            <a:avLst/>
          </a:prstGeom>
          <a:solidFill>
            <a:srgbClr val="78BE20"/>
          </a:solidFill>
          <a:ln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Mixer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6D2B5C2B-742B-4A05-9719-0748E026386E}"/>
              </a:ext>
            </a:extLst>
          </p:cNvPr>
          <p:cNvSpPr/>
          <p:nvPr/>
        </p:nvSpPr>
        <p:spPr>
          <a:xfrm>
            <a:off x="6749026" y="11664655"/>
            <a:ext cx="3291942" cy="664486"/>
          </a:xfrm>
          <a:prstGeom prst="rect">
            <a:avLst/>
          </a:prstGeom>
          <a:solidFill>
            <a:srgbClr val="78BE20"/>
          </a:solidFill>
          <a:ln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Balança digital</a:t>
            </a:r>
          </a:p>
        </p:txBody>
      </p:sp>
    </p:spTree>
    <p:extLst>
      <p:ext uri="{BB962C8B-B14F-4D97-AF65-F5344CB8AC3E}">
        <p14:creationId xmlns:p14="http://schemas.microsoft.com/office/powerpoint/2010/main" val="27604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rupo de pessoas sentadas em cadeiras&#10;&#10;Descrição gerada automaticamente">
            <a:extLst>
              <a:ext uri="{FF2B5EF4-FFF2-40B4-BE49-F238E27FC236}">
                <a16:creationId xmlns:a16="http://schemas.microsoft.com/office/drawing/2014/main" id="{7F2B2B21-7043-47AA-AA82-D52235460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1"/>
          <a:stretch/>
        </p:blipFill>
        <p:spPr>
          <a:xfrm>
            <a:off x="13193486" y="2350839"/>
            <a:ext cx="11175206" cy="10858921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3192AF4-A1E1-4C94-BA22-91CE7BB2DFBD}"/>
              </a:ext>
            </a:extLst>
          </p:cNvPr>
          <p:cNvGrpSpPr/>
          <p:nvPr/>
        </p:nvGrpSpPr>
        <p:grpSpPr>
          <a:xfrm>
            <a:off x="420501" y="11325437"/>
            <a:ext cx="17965048" cy="1537684"/>
            <a:chOff x="1863354" y="7178703"/>
            <a:chExt cx="5703572" cy="3273361"/>
          </a:xfrm>
        </p:grpSpPr>
        <p:sp>
          <p:nvSpPr>
            <p:cNvPr id="16" name="Retângulo: Cantos Arredondados 15">
              <a:hlinkClick r:id="rId3"/>
              <a:extLst>
                <a:ext uri="{FF2B5EF4-FFF2-40B4-BE49-F238E27FC236}">
                  <a16:creationId xmlns:a16="http://schemas.microsoft.com/office/drawing/2014/main" id="{77F93919-EB0C-4169-AE2F-C81F09A4C246}"/>
                </a:ext>
              </a:extLst>
            </p:cNvPr>
            <p:cNvSpPr/>
            <p:nvPr/>
          </p:nvSpPr>
          <p:spPr>
            <a:xfrm>
              <a:off x="2178539" y="7178703"/>
              <a:ext cx="4593144" cy="3273361"/>
            </a:xfrm>
            <a:prstGeom prst="roundRect">
              <a:avLst>
                <a:gd name="adj" fmla="val 9320"/>
              </a:avLst>
            </a:prstGeom>
            <a:solidFill>
              <a:srgbClr val="78BE20">
                <a:alpha val="94902"/>
              </a:srgbClr>
            </a:solidFill>
            <a:ln>
              <a:noFill/>
            </a:ln>
            <a:effectLst>
              <a:outerShdw blurRad="1079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BAIXE AGORA NO SITE:</a:t>
              </a:r>
            </a:p>
            <a:p>
              <a:pPr algn="ctr"/>
              <a:r>
                <a:rPr lang="pt-BR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EVENTOSEPROMOHERBALIFE.COM.BR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F88B84E-46CE-4132-AAEC-345633891FDD}"/>
                </a:ext>
              </a:extLst>
            </p:cNvPr>
            <p:cNvSpPr/>
            <p:nvPr/>
          </p:nvSpPr>
          <p:spPr>
            <a:xfrm>
              <a:off x="1863354" y="8245358"/>
              <a:ext cx="5703572" cy="392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endParaRPr lang="pt-BR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D5277779-DDC1-83E3-DF91-3266F09766D7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AD551E2A-FA9E-6158-3121-C001E2191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FD99315-7BBE-4316-A19A-873E2F87B691}"/>
              </a:ext>
            </a:extLst>
          </p:cNvPr>
          <p:cNvSpPr/>
          <p:nvPr/>
        </p:nvSpPr>
        <p:spPr>
          <a:xfrm>
            <a:off x="78152" y="1388076"/>
            <a:ext cx="24120692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POR QUE USAR O NOVO CONTEÚDO EM MEU STS?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3FF445B-A777-4CAF-A61A-6615CC68BBB7}"/>
              </a:ext>
            </a:extLst>
          </p:cNvPr>
          <p:cNvCxnSpPr>
            <a:cxnSpLocks/>
          </p:cNvCxnSpPr>
          <p:nvPr/>
        </p:nvCxnSpPr>
        <p:spPr>
          <a:xfrm>
            <a:off x="-183569" y="2350840"/>
            <a:ext cx="24382413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A148B51-9316-4F64-89B9-1F0885659094}"/>
              </a:ext>
            </a:extLst>
          </p:cNvPr>
          <p:cNvGrpSpPr/>
          <p:nvPr/>
        </p:nvGrpSpPr>
        <p:grpSpPr>
          <a:xfrm>
            <a:off x="1386234" y="2875011"/>
            <a:ext cx="5009805" cy="3784056"/>
            <a:chOff x="393468" y="4247897"/>
            <a:chExt cx="5009805" cy="3784056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810423F5-26E8-4A5C-9C10-18901AD3D510}"/>
                </a:ext>
              </a:extLst>
            </p:cNvPr>
            <p:cNvSpPr/>
            <p:nvPr/>
          </p:nvSpPr>
          <p:spPr>
            <a:xfrm>
              <a:off x="393468" y="4247897"/>
              <a:ext cx="5009805" cy="3784056"/>
            </a:xfrm>
            <a:prstGeom prst="roundRect">
              <a:avLst/>
            </a:prstGeom>
            <a:noFill/>
            <a:ln w="76200">
              <a:solidFill>
                <a:srgbClr val="458EF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D058DBA4-9891-49A0-9E98-47D36023A2BE}"/>
                </a:ext>
              </a:extLst>
            </p:cNvPr>
            <p:cNvSpPr txBox="1"/>
            <p:nvPr/>
          </p:nvSpPr>
          <p:spPr>
            <a:xfrm>
              <a:off x="600639" y="4801097"/>
              <a:ext cx="4595462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0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Comunicação mais </a:t>
              </a:r>
              <a:r>
                <a:rPr lang="pt-BR" sz="44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moderna e atualizada </a:t>
              </a:r>
            </a:p>
            <a:p>
              <a:pPr algn="ctr"/>
              <a:r>
                <a:rPr lang="pt-BR" sz="40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com o mercado</a:t>
              </a:r>
              <a:r>
                <a:rPr lang="pt-BR" sz="18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;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B845D2E-8397-4A86-A16A-D3182BD923DF}"/>
              </a:ext>
            </a:extLst>
          </p:cNvPr>
          <p:cNvGrpSpPr/>
          <p:nvPr/>
        </p:nvGrpSpPr>
        <p:grpSpPr>
          <a:xfrm>
            <a:off x="6898123" y="2875011"/>
            <a:ext cx="5009805" cy="3784056"/>
            <a:chOff x="6539839" y="4247897"/>
            <a:chExt cx="5009805" cy="3784056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F3D51637-3B77-467E-8FDD-5DFD6BC39B98}"/>
                </a:ext>
              </a:extLst>
            </p:cNvPr>
            <p:cNvSpPr/>
            <p:nvPr/>
          </p:nvSpPr>
          <p:spPr>
            <a:xfrm>
              <a:off x="6539839" y="4247897"/>
              <a:ext cx="5009805" cy="3784056"/>
            </a:xfrm>
            <a:prstGeom prst="roundRect">
              <a:avLst/>
            </a:prstGeom>
            <a:noFill/>
            <a:ln w="76200">
              <a:solidFill>
                <a:srgbClr val="458EF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09B91E59-95FA-49CB-8352-A21098BE585C}"/>
                </a:ext>
              </a:extLst>
            </p:cNvPr>
            <p:cNvSpPr txBox="1"/>
            <p:nvPr/>
          </p:nvSpPr>
          <p:spPr>
            <a:xfrm>
              <a:off x="6674997" y="4801097"/>
              <a:ext cx="4739489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4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Apresentação e vídeos </a:t>
              </a:r>
              <a:r>
                <a:rPr lang="pt-BR" sz="40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para apoiar o discurso e o andamento do evento</a:t>
              </a:r>
              <a:endParaRPr lang="pt-BR" sz="4000" dirty="0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EA23432-5991-49DF-AF44-025217654C6E}"/>
              </a:ext>
            </a:extLst>
          </p:cNvPr>
          <p:cNvGrpSpPr/>
          <p:nvPr/>
        </p:nvGrpSpPr>
        <p:grpSpPr>
          <a:xfrm>
            <a:off x="1337127" y="7217896"/>
            <a:ext cx="5058912" cy="3784056"/>
            <a:chOff x="12637103" y="4247897"/>
            <a:chExt cx="5058912" cy="378405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4B6F87D0-E842-44E1-B610-14A3661358AD}"/>
                </a:ext>
              </a:extLst>
            </p:cNvPr>
            <p:cNvSpPr/>
            <p:nvPr/>
          </p:nvSpPr>
          <p:spPr>
            <a:xfrm>
              <a:off x="12686210" y="4247897"/>
              <a:ext cx="5009805" cy="3784056"/>
            </a:xfrm>
            <a:prstGeom prst="roundRect">
              <a:avLst/>
            </a:prstGeom>
            <a:noFill/>
            <a:ln w="76200">
              <a:solidFill>
                <a:srgbClr val="458EF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4E5B911-F734-4B1F-85B8-B11F88198AB1}"/>
                </a:ext>
              </a:extLst>
            </p:cNvPr>
            <p:cNvSpPr txBox="1"/>
            <p:nvPr/>
          </p:nvSpPr>
          <p:spPr>
            <a:xfrm>
              <a:off x="12637103" y="4431765"/>
              <a:ext cx="5058912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0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Desenvolvida para atender a </a:t>
              </a:r>
              <a:r>
                <a:rPr lang="pt-BR" sz="44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duração </a:t>
              </a:r>
              <a:br>
                <a:rPr lang="pt-BR" sz="44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</a:br>
              <a:r>
                <a:rPr lang="pt-BR" sz="44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do evento </a:t>
              </a:r>
              <a:r>
                <a:rPr lang="pt-BR" sz="40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e a</a:t>
              </a:r>
              <a:r>
                <a:rPr lang="pt-BR" sz="40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 </a:t>
              </a:r>
              <a:r>
                <a:rPr lang="pt-BR" sz="44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necessidade do público</a:t>
              </a:r>
              <a:endParaRPr lang="pt-BR" sz="4000" dirty="0">
                <a:solidFill>
                  <a:srgbClr val="78BE20"/>
                </a:solidFill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FD268C6-48ED-4A8F-A417-A1631BE61100}"/>
              </a:ext>
            </a:extLst>
          </p:cNvPr>
          <p:cNvGrpSpPr/>
          <p:nvPr/>
        </p:nvGrpSpPr>
        <p:grpSpPr>
          <a:xfrm>
            <a:off x="6898123" y="7217896"/>
            <a:ext cx="5009805" cy="3784056"/>
            <a:chOff x="18832581" y="4247897"/>
            <a:chExt cx="5009805" cy="3784056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116955DF-14F9-4F95-B5BD-C1C200A64D76}"/>
                </a:ext>
              </a:extLst>
            </p:cNvPr>
            <p:cNvSpPr/>
            <p:nvPr/>
          </p:nvSpPr>
          <p:spPr>
            <a:xfrm>
              <a:off x="18832581" y="4247897"/>
              <a:ext cx="5009805" cy="3784056"/>
            </a:xfrm>
            <a:prstGeom prst="roundRect">
              <a:avLst/>
            </a:prstGeom>
            <a:noFill/>
            <a:ln w="76200">
              <a:solidFill>
                <a:srgbClr val="458EF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E6F82631-EC00-43F0-91AF-3BA61793A232}"/>
                </a:ext>
              </a:extLst>
            </p:cNvPr>
            <p:cNvSpPr txBox="1"/>
            <p:nvPr/>
          </p:nvSpPr>
          <p:spPr>
            <a:xfrm>
              <a:off x="18881688" y="4308655"/>
              <a:ext cx="4911590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8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Manter a consistência da marca Herbalife </a:t>
              </a:r>
              <a:r>
                <a:rPr lang="pt-BR" sz="3800" dirty="0" err="1">
                  <a:solidFill>
                    <a:srgbClr val="373F47"/>
                  </a:solidFill>
                  <a:latin typeface="Arial Narrow" panose="020B0606020202030204" pitchFamily="34" charset="0"/>
                </a:rPr>
                <a:t>Nutrition</a:t>
              </a:r>
              <a:r>
                <a:rPr lang="pt-BR" sz="38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, para que todo o país reflita a </a:t>
              </a:r>
              <a:r>
                <a:rPr lang="pt-BR" sz="4000" b="1" dirty="0">
                  <a:solidFill>
                    <a:srgbClr val="78BE20"/>
                  </a:solidFill>
                  <a:latin typeface="Arial Narrow" panose="020B0606020202030204" pitchFamily="34" charset="0"/>
                </a:rPr>
                <a:t>mesma mensagem com solidez e confiança.</a:t>
              </a:r>
              <a:endParaRPr lang="pt-BR" sz="3800" b="1" dirty="0">
                <a:solidFill>
                  <a:srgbClr val="78BE20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26" name="Picture 4" descr="ícone um dedo, clique em, preto, mão, simbolo">
            <a:extLst>
              <a:ext uri="{FF2B5EF4-FFF2-40B4-BE49-F238E27FC236}">
                <a16:creationId xmlns:a16="http://schemas.microsoft.com/office/drawing/2014/main" id="{50F1C95B-F35C-4291-B804-E821426E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463" y="12212562"/>
            <a:ext cx="837080" cy="83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1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C215FD43-02C4-6652-6100-AD247F26F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r="34896" b="-1"/>
          <a:stretch/>
        </p:blipFill>
        <p:spPr>
          <a:xfrm>
            <a:off x="408182" y="1049069"/>
            <a:ext cx="13035269" cy="11263199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0855D93-3F15-41A9-BB0A-0A0E2A96AC5E}"/>
              </a:ext>
            </a:extLst>
          </p:cNvPr>
          <p:cNvCxnSpPr>
            <a:cxnSpLocks/>
          </p:cNvCxnSpPr>
          <p:nvPr/>
        </p:nvCxnSpPr>
        <p:spPr>
          <a:xfrm>
            <a:off x="13937909" y="9654439"/>
            <a:ext cx="833808" cy="0"/>
          </a:xfrm>
          <a:prstGeom prst="line">
            <a:avLst/>
          </a:prstGeom>
          <a:ln w="152400" cap="rnd">
            <a:solidFill>
              <a:srgbClr val="458EF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675580C2-D080-46E3-A89A-D1C408F87D65}"/>
              </a:ext>
            </a:extLst>
          </p:cNvPr>
          <p:cNvSpPr/>
          <p:nvPr/>
        </p:nvSpPr>
        <p:spPr>
          <a:xfrm>
            <a:off x="13740098" y="3430824"/>
            <a:ext cx="9975749" cy="737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8600" b="1" dirty="0">
                <a:solidFill>
                  <a:srgbClr val="458E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STS BRASIL </a:t>
            </a:r>
            <a:r>
              <a:rPr lang="pt-BR" sz="6000" b="1" dirty="0">
                <a:solidFill>
                  <a:srgbClr val="373F4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Prepare-se para promover a nossa oportunidade de negócio e atrair pessoas do Brasil inteiro</a:t>
            </a:r>
          </a:p>
          <a:p>
            <a:pPr>
              <a:lnSpc>
                <a:spcPct val="85000"/>
              </a:lnSpc>
            </a:pPr>
            <a:endParaRPr lang="pt-BR" sz="9600" b="1" dirty="0">
              <a:solidFill>
                <a:srgbClr val="458EF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lchete Esquerdo 9">
            <a:extLst>
              <a:ext uri="{FF2B5EF4-FFF2-40B4-BE49-F238E27FC236}">
                <a16:creationId xmlns:a16="http://schemas.microsoft.com/office/drawing/2014/main" id="{A6F1D712-3E8C-4185-81D5-41A7773C7790}"/>
              </a:ext>
            </a:extLst>
          </p:cNvPr>
          <p:cNvSpPr/>
          <p:nvPr/>
        </p:nvSpPr>
        <p:spPr>
          <a:xfrm>
            <a:off x="1132132" y="3430824"/>
            <a:ext cx="592901" cy="5942112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458EF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olchete Esquerdo 18">
            <a:extLst>
              <a:ext uri="{FF2B5EF4-FFF2-40B4-BE49-F238E27FC236}">
                <a16:creationId xmlns:a16="http://schemas.microsoft.com/office/drawing/2014/main" id="{462D9B27-1F9F-4F25-83AC-7DA8F6675EBB}"/>
              </a:ext>
            </a:extLst>
          </p:cNvPr>
          <p:cNvSpPr/>
          <p:nvPr/>
        </p:nvSpPr>
        <p:spPr>
          <a:xfrm flipH="1">
            <a:off x="11598305" y="3430824"/>
            <a:ext cx="592901" cy="5942112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458EF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8313060" y="5148103"/>
            <a:ext cx="968112" cy="1253777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83A3231-E57F-2207-D403-E45C63B2644D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8CC8BA73-A078-8DB9-8A3B-1156AD652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46761E-7 -4.25926E-6 L -0.03216 -4.25926E-6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64483E-6 -4.25926E-6 L 0.03126 -4.25926E-6 " pathEditMode="relative" rAng="0" ptsTypes="AA">
                                          <p:cBhvr>
                                            <p:cTn id="18" dur="7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85963E-6 -1.48148E-6 L 0.05535 -1.48148E-6 " pathEditMode="relative" rAng="0" ptsTypes="AA">
                                          <p:cBhvr>
                                            <p:cTn id="23" dur="75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3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5" grpId="1"/>
          <p:bldP spid="10" grpId="0" animBg="1"/>
          <p:bldP spid="10" grpId="1" animBg="1"/>
          <p:bldP spid="19" grpId="0" animBg="1"/>
          <p:bldP spid="19" grpId="1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46761E-7 -4.25926E-6 L -0.03216 -4.25926E-6 " pathEditMode="relative" rAng="0" ptsTypes="AA">
                                          <p:cBhvr>
                                            <p:cTn id="17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64483E-6 -4.25926E-6 L 0.03126 -4.25926E-6 " pathEditMode="relative" rAng="0" ptsTypes="AA">
                                          <p:cBhvr>
                                            <p:cTn id="22" dur="7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85963E-6 -1.48148E-6 L 0.05535 -1.48148E-6 " pathEditMode="relative" rAng="0" ptsTypes="AA">
                                          <p:cBhvr>
                                            <p:cTn id="27" dur="75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5" grpId="1"/>
          <p:bldP spid="10" grpId="0" animBg="1"/>
          <p:bldP spid="10" grpId="1" animBg="1"/>
          <p:bldP spid="19" grpId="0" animBg="1"/>
          <p:bldP spid="19" grpId="1" animBg="1"/>
          <p:bldP spid="5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quipe sentada atrás da mesa verificando relatórios, falando de vista superior Foto gratuita">
            <a:extLst>
              <a:ext uri="{FF2B5EF4-FFF2-40B4-BE49-F238E27FC236}">
                <a16:creationId xmlns:a16="http://schemas.microsoft.com/office/drawing/2014/main" id="{A3BB2FC6-5988-4587-AA3F-98A752FE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831" y="-40920"/>
            <a:ext cx="8834114" cy="1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656D22C-5D48-4B46-9845-71DBA0808DA3}"/>
              </a:ext>
            </a:extLst>
          </p:cNvPr>
          <p:cNvSpPr txBox="1"/>
          <p:nvPr/>
        </p:nvSpPr>
        <p:spPr>
          <a:xfrm>
            <a:off x="679000" y="9410767"/>
            <a:ext cx="14240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Escolha um hotel / local do evento de qualidade!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 O local vai refletir a imagem e credibilidade da marca Herbalife </a:t>
            </a:r>
            <a:r>
              <a:rPr lang="pt-BR" sz="3600" dirty="0" err="1">
                <a:solidFill>
                  <a:srgbClr val="373F47"/>
                </a:solidFill>
                <a:latin typeface="Arial Narrow" panose="020B0606020202030204" pitchFamily="34" charset="0"/>
              </a:rPr>
              <a:t>Nutrition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5" name="Retângulo: Cantos Arredondados 54">
            <a:extLst>
              <a:ext uri="{FF2B5EF4-FFF2-40B4-BE49-F238E27FC236}">
                <a16:creationId xmlns:a16="http://schemas.microsoft.com/office/drawing/2014/main" id="{3C300645-FA18-4BD0-FDA1-D33CDC030EE9}"/>
              </a:ext>
            </a:extLst>
          </p:cNvPr>
          <p:cNvSpPr/>
          <p:nvPr/>
        </p:nvSpPr>
        <p:spPr>
          <a:xfrm>
            <a:off x="737843" y="5505973"/>
            <a:ext cx="12538327" cy="1330207"/>
          </a:xfrm>
          <a:prstGeom prst="roundRect">
            <a:avLst>
              <a:gd name="adj" fmla="val 9320"/>
            </a:avLst>
          </a:prstGeom>
          <a:noFill/>
          <a:ln>
            <a:noFill/>
          </a:ln>
          <a:effectLst>
            <a:outerShdw blurRad="1079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Faça um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checklist contendo tudo o que você precisa providenciar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ou organizar para o desenvolvimento do evento</a:t>
            </a:r>
          </a:p>
        </p:txBody>
      </p:sp>
      <p:sp>
        <p:nvSpPr>
          <p:cNvPr id="47" name="Retângulo: Cantos Arredondados 22">
            <a:extLst>
              <a:ext uri="{FF2B5EF4-FFF2-40B4-BE49-F238E27FC236}">
                <a16:creationId xmlns:a16="http://schemas.microsoft.com/office/drawing/2014/main" id="{5067F7F0-B25E-29C1-9308-2864C6D72931}"/>
              </a:ext>
            </a:extLst>
          </p:cNvPr>
          <p:cNvSpPr/>
          <p:nvPr/>
        </p:nvSpPr>
        <p:spPr>
          <a:xfrm>
            <a:off x="770058" y="11298224"/>
            <a:ext cx="14058810" cy="1208119"/>
          </a:xfrm>
          <a:prstGeom prst="roundRect">
            <a:avLst>
              <a:gd name="adj" fmla="val 9320"/>
            </a:avLst>
          </a:prstGeom>
          <a:noFill/>
          <a:ln>
            <a:noFill/>
          </a:ln>
          <a:effectLst>
            <a:outerShdw blurRad="1079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Faça um roteiro para o seu evento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: horários das palestras, ordem das apresentações, coquetel, pausas etc.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A043BF9E-7FE8-D9F4-16FE-FB9B93E618BD}"/>
              </a:ext>
            </a:extLst>
          </p:cNvPr>
          <p:cNvSpPr txBox="1"/>
          <p:nvPr/>
        </p:nvSpPr>
        <p:spPr>
          <a:xfrm>
            <a:off x="737843" y="3064518"/>
            <a:ext cx="13559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Defina quem são as pessoas que vão apoiar com a organização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do evento. É importante dividir as funções e responsabilidades para que tudo saia de forma profissional</a:t>
            </a:r>
            <a:endParaRPr lang="pt-BR" sz="3600" dirty="0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9ABEDE99-AFFA-C1D0-2DEE-204D664BE41D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60" name="Imagem 59" descr="Logotipo, nome da empresa&#10;&#10;Descrição gerada automaticamente">
            <a:extLst>
              <a:ext uri="{FF2B5EF4-FFF2-40B4-BE49-F238E27FC236}">
                <a16:creationId xmlns:a16="http://schemas.microsoft.com/office/drawing/2014/main" id="{5905BF0A-A75C-43D2-79AC-00B697005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38150FF-E91E-4562-88D9-20167C0F854C}"/>
              </a:ext>
            </a:extLst>
          </p:cNvPr>
          <p:cNvSpPr/>
          <p:nvPr/>
        </p:nvSpPr>
        <p:spPr>
          <a:xfrm>
            <a:off x="-3857121" y="1300888"/>
            <a:ext cx="19627561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458E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PLANEJAMENTO GERAL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EBD2815-07B7-4FC7-A201-5E5DBA8D97E6}"/>
              </a:ext>
            </a:extLst>
          </p:cNvPr>
          <p:cNvCxnSpPr>
            <a:cxnSpLocks/>
          </p:cNvCxnSpPr>
          <p:nvPr/>
        </p:nvCxnSpPr>
        <p:spPr>
          <a:xfrm flipV="1">
            <a:off x="-183569" y="2263652"/>
            <a:ext cx="15726400" cy="40448"/>
          </a:xfrm>
          <a:prstGeom prst="line">
            <a:avLst/>
          </a:prstGeom>
          <a:ln w="28575">
            <a:solidFill>
              <a:srgbClr val="458EF2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>
            <a:extLst>
              <a:ext uri="{FF2B5EF4-FFF2-40B4-BE49-F238E27FC236}">
                <a16:creationId xmlns:a16="http://schemas.microsoft.com/office/drawing/2014/main" id="{A52E2F73-2B02-4619-AAFB-D6B331DD8BD5}"/>
              </a:ext>
            </a:extLst>
          </p:cNvPr>
          <p:cNvSpPr/>
          <p:nvPr/>
        </p:nvSpPr>
        <p:spPr>
          <a:xfrm rot="16200000">
            <a:off x="1665080" y="4816828"/>
            <a:ext cx="55805" cy="652638"/>
          </a:xfrm>
          <a:prstGeom prst="rect">
            <a:avLst/>
          </a:prstGeom>
          <a:solidFill>
            <a:srgbClr val="458EF2"/>
          </a:solidFill>
          <a:ln w="76200">
            <a:solidFill>
              <a:srgbClr val="458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7A837A2-47E8-4A58-AEB0-365EBF4120D3}"/>
              </a:ext>
            </a:extLst>
          </p:cNvPr>
          <p:cNvSpPr txBox="1"/>
          <p:nvPr/>
        </p:nvSpPr>
        <p:spPr>
          <a:xfrm>
            <a:off x="737843" y="7523309"/>
            <a:ext cx="14799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Escolha quem serão os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palestrantes para cada sessão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e alinhe qual será o conteúdo abordado por eles. (Mestre de Cerimônias – VIP – Depoimentos)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7B5F0C1-0F9F-4EDB-B180-D1F0F0BB2E3A}"/>
              </a:ext>
            </a:extLst>
          </p:cNvPr>
          <p:cNvSpPr/>
          <p:nvPr/>
        </p:nvSpPr>
        <p:spPr>
          <a:xfrm rot="16200000">
            <a:off x="1665080" y="6792287"/>
            <a:ext cx="55805" cy="652638"/>
          </a:xfrm>
          <a:prstGeom prst="rect">
            <a:avLst/>
          </a:prstGeom>
          <a:solidFill>
            <a:srgbClr val="458EF2"/>
          </a:solidFill>
          <a:ln w="76200">
            <a:solidFill>
              <a:srgbClr val="458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0EF807D-E0B8-4CA7-A300-068B4C8888C5}"/>
              </a:ext>
            </a:extLst>
          </p:cNvPr>
          <p:cNvSpPr/>
          <p:nvPr/>
        </p:nvSpPr>
        <p:spPr>
          <a:xfrm rot="16200000">
            <a:off x="1665080" y="8674133"/>
            <a:ext cx="55805" cy="652638"/>
          </a:xfrm>
          <a:prstGeom prst="rect">
            <a:avLst/>
          </a:prstGeom>
          <a:solidFill>
            <a:srgbClr val="458EF2"/>
          </a:solidFill>
          <a:ln w="76200">
            <a:solidFill>
              <a:srgbClr val="458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990C9BC-2FF5-4314-BD71-4A219A54EBBB}"/>
              </a:ext>
            </a:extLst>
          </p:cNvPr>
          <p:cNvSpPr/>
          <p:nvPr/>
        </p:nvSpPr>
        <p:spPr>
          <a:xfrm rot="16200000">
            <a:off x="1665080" y="10643257"/>
            <a:ext cx="55805" cy="652638"/>
          </a:xfrm>
          <a:prstGeom prst="rect">
            <a:avLst/>
          </a:prstGeom>
          <a:solidFill>
            <a:srgbClr val="458EF2"/>
          </a:solidFill>
          <a:ln w="76200">
            <a:solidFill>
              <a:srgbClr val="458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66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5" grpId="0"/>
      <p:bldP spid="47" grpId="0"/>
      <p:bldP spid="5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DAF5EA8-70BA-40D5-8729-ECBFE99BD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34" t="2640" r="9635" b="3340"/>
          <a:stretch/>
        </p:blipFill>
        <p:spPr>
          <a:xfrm>
            <a:off x="4216835" y="4056619"/>
            <a:ext cx="3666466" cy="560276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C417A"/>
            </a:solidFill>
          </a:ln>
          <a:effectLst/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F605A5-9B59-4739-8A0C-A58E5AC3D7CE}"/>
              </a:ext>
            </a:extLst>
          </p:cNvPr>
          <p:cNvSpPr txBox="1"/>
          <p:nvPr/>
        </p:nvSpPr>
        <p:spPr>
          <a:xfrm>
            <a:off x="0" y="409956"/>
            <a:ext cx="24382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 dirty="0">
                <a:ln>
                  <a:noFill/>
                </a:ln>
                <a:solidFill>
                  <a:srgbClr val="458EF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COMITÊ STS BRASIL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2F14D2-473D-4FC8-9350-32515DE2D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625" b="9848"/>
          <a:stretch/>
        </p:blipFill>
        <p:spPr>
          <a:xfrm>
            <a:off x="8199902" y="4041522"/>
            <a:ext cx="3756739" cy="560276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96B4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5770A91-FDA2-4BC4-B05C-13531F1B9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3" t="5123" r="11856" b="1744"/>
          <a:stretch/>
        </p:blipFill>
        <p:spPr>
          <a:xfrm>
            <a:off x="12273242" y="4076889"/>
            <a:ext cx="3725033" cy="560276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458EF2"/>
            </a:solidFill>
          </a:ln>
          <a:effectLst/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5D1ABED-1B07-4468-8F8D-EB0C3D6F52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4" t="1431" r="4670" b="3501"/>
          <a:stretch/>
        </p:blipFill>
        <p:spPr>
          <a:xfrm>
            <a:off x="233768" y="4076890"/>
            <a:ext cx="3666466" cy="5582491"/>
          </a:xfrm>
          <a:prstGeom prst="rect">
            <a:avLst/>
          </a:prstGeom>
          <a:ln w="57150">
            <a:solidFill>
              <a:srgbClr val="78BE20"/>
            </a:solidFill>
          </a:ln>
          <a:effectLst/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58C6EFC-2AAB-46A7-8193-F0F5EBC258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56" t="11458" r="5138" b="3066"/>
          <a:stretch/>
        </p:blipFill>
        <p:spPr>
          <a:xfrm>
            <a:off x="16314876" y="4076889"/>
            <a:ext cx="3725033" cy="556014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D2D755"/>
            </a:solidFill>
          </a:ln>
          <a:effectLst/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95BD048-58B1-E6F6-BC74-076183912556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5" name="Imagem 14" descr="Logotipo, nome da empresa&#10;&#10;Descrição gerada automaticamente">
            <a:extLst>
              <a:ext uri="{FF2B5EF4-FFF2-40B4-BE49-F238E27FC236}">
                <a16:creationId xmlns:a16="http://schemas.microsoft.com/office/drawing/2014/main" id="{DDBC5899-0E6E-9BC3-4B01-C56A4F264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353C6A4-E1B8-4399-8BA7-A83D5A5D645B}"/>
              </a:ext>
            </a:extLst>
          </p:cNvPr>
          <p:cNvCxnSpPr>
            <a:cxnSpLocks/>
          </p:cNvCxnSpPr>
          <p:nvPr/>
        </p:nvCxnSpPr>
        <p:spPr>
          <a:xfrm>
            <a:off x="-187036" y="1392382"/>
            <a:ext cx="24569448" cy="0"/>
          </a:xfrm>
          <a:prstGeom prst="line">
            <a:avLst/>
          </a:prstGeom>
          <a:ln w="28575">
            <a:solidFill>
              <a:srgbClr val="458EF2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 descr="Homem de terno segurando placa&#10;&#10;Descrição gerada automaticamente">
            <a:extLst>
              <a:ext uri="{FF2B5EF4-FFF2-40B4-BE49-F238E27FC236}">
                <a16:creationId xmlns:a16="http://schemas.microsoft.com/office/drawing/2014/main" id="{7CDF3BA9-AE03-4A03-839A-7EF2E5AB2B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t="6380" r="19876" b="4186"/>
          <a:stretch/>
        </p:blipFill>
        <p:spPr>
          <a:xfrm>
            <a:off x="20356511" y="4066754"/>
            <a:ext cx="3666466" cy="55824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458EF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9394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quipe sentada atrás da mesa verificando relatórios, falando de vista superior Foto gratuita">
            <a:extLst>
              <a:ext uri="{FF2B5EF4-FFF2-40B4-BE49-F238E27FC236}">
                <a16:creationId xmlns:a16="http://schemas.microsoft.com/office/drawing/2014/main" id="{A3BB2FC6-5988-4587-AA3F-98A752FE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831" y="-40920"/>
            <a:ext cx="8834114" cy="132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656D22C-5D48-4B46-9845-71DBA0808DA3}"/>
              </a:ext>
            </a:extLst>
          </p:cNvPr>
          <p:cNvSpPr txBox="1"/>
          <p:nvPr/>
        </p:nvSpPr>
        <p:spPr>
          <a:xfrm>
            <a:off x="737843" y="9540220"/>
            <a:ext cx="14240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Lembre-se de reservar um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momento para interação e fechamento da oportunidade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As chances de conversão são maiores durante o evento.</a:t>
            </a:r>
            <a:endParaRPr lang="pt-BR" sz="3600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Retângulo: Cantos Arredondados 54">
            <a:extLst>
              <a:ext uri="{FF2B5EF4-FFF2-40B4-BE49-F238E27FC236}">
                <a16:creationId xmlns:a16="http://schemas.microsoft.com/office/drawing/2014/main" id="{3C300645-FA18-4BD0-FDA1-D33CDC030EE9}"/>
              </a:ext>
            </a:extLst>
          </p:cNvPr>
          <p:cNvSpPr/>
          <p:nvPr/>
        </p:nvSpPr>
        <p:spPr>
          <a:xfrm>
            <a:off x="737843" y="5327577"/>
            <a:ext cx="12538327" cy="1330207"/>
          </a:xfrm>
          <a:prstGeom prst="roundRect">
            <a:avLst>
              <a:gd name="adj" fmla="val 9320"/>
            </a:avLst>
          </a:prstGeom>
          <a:noFill/>
          <a:ln>
            <a:noFill/>
          </a:ln>
          <a:effectLst>
            <a:outerShdw blurRad="1079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Certifique-se de utilizar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conteúdos atualizados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com a marca Herbalife </a:t>
            </a:r>
            <a:r>
              <a:rPr lang="pt-BR" sz="3600" dirty="0" err="1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Nutrition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aplicada corretamente.</a:t>
            </a:r>
            <a:endParaRPr lang="pt-BR" sz="3600" dirty="0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1E0C4C87-4CE1-2EFC-A0E2-8FF087B82374}"/>
              </a:ext>
            </a:extLst>
          </p:cNvPr>
          <p:cNvSpPr/>
          <p:nvPr/>
        </p:nvSpPr>
        <p:spPr>
          <a:xfrm>
            <a:off x="13403940" y="9891453"/>
            <a:ext cx="7867959" cy="747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/>
            <a:endParaRPr lang="pt-BR" sz="4400" b="1" dirty="0">
              <a:solidFill>
                <a:srgbClr val="F96B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A043BF9E-7FE8-D9F4-16FE-FB9B93E618BD}"/>
              </a:ext>
            </a:extLst>
          </p:cNvPr>
          <p:cNvSpPr txBox="1"/>
          <p:nvPr/>
        </p:nvSpPr>
        <p:spPr>
          <a:xfrm>
            <a:off x="737845" y="2802490"/>
            <a:ext cx="13559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Crie uma agenda de reuniões de alinhamento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com os coordenadores e  palestrantes antes do evento acontecer, assim será possível monitorar o andamento dos processos e se prevenir de imprevistos.</a:t>
            </a:r>
            <a:endParaRPr lang="pt-BR" sz="3600" dirty="0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9ABEDE99-AFFA-C1D0-2DEE-204D664BE41D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60" name="Imagem 59" descr="Logotipo, nome da empresa&#10;&#10;Descrição gerada automaticamente">
            <a:extLst>
              <a:ext uri="{FF2B5EF4-FFF2-40B4-BE49-F238E27FC236}">
                <a16:creationId xmlns:a16="http://schemas.microsoft.com/office/drawing/2014/main" id="{5905BF0A-A75C-43D2-79AC-00B697005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38150FF-E91E-4562-88D9-20167C0F854C}"/>
              </a:ext>
            </a:extLst>
          </p:cNvPr>
          <p:cNvSpPr/>
          <p:nvPr/>
        </p:nvSpPr>
        <p:spPr>
          <a:xfrm>
            <a:off x="-3857121" y="1280394"/>
            <a:ext cx="19627561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458E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PLANEJAMENTO GERAL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EBD2815-07B7-4FC7-A201-5E5DBA8D97E6}"/>
              </a:ext>
            </a:extLst>
          </p:cNvPr>
          <p:cNvCxnSpPr>
            <a:cxnSpLocks/>
          </p:cNvCxnSpPr>
          <p:nvPr/>
        </p:nvCxnSpPr>
        <p:spPr>
          <a:xfrm flipV="1">
            <a:off x="-183569" y="2263652"/>
            <a:ext cx="15726400" cy="40448"/>
          </a:xfrm>
          <a:prstGeom prst="line">
            <a:avLst/>
          </a:prstGeom>
          <a:ln w="28575">
            <a:solidFill>
              <a:srgbClr val="458EF2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7A837A2-47E8-4A58-AEB0-365EBF4120D3}"/>
              </a:ext>
            </a:extLst>
          </p:cNvPr>
          <p:cNvSpPr txBox="1"/>
          <p:nvPr/>
        </p:nvSpPr>
        <p:spPr>
          <a:xfrm>
            <a:off x="944099" y="7502666"/>
            <a:ext cx="14240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458EF2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Faça uma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forte divulgação do evento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 para os seus clientes e Consultores. Quanto mais convidados, mais chances de conversão!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40433D-759E-41F7-8ED4-4FB3F1D8D9AC}"/>
              </a:ext>
            </a:extLst>
          </p:cNvPr>
          <p:cNvSpPr/>
          <p:nvPr/>
        </p:nvSpPr>
        <p:spPr>
          <a:xfrm rot="16200000">
            <a:off x="1665080" y="4816828"/>
            <a:ext cx="55805" cy="652638"/>
          </a:xfrm>
          <a:prstGeom prst="rect">
            <a:avLst/>
          </a:prstGeom>
          <a:solidFill>
            <a:srgbClr val="458EF2"/>
          </a:solidFill>
          <a:ln w="76200">
            <a:solidFill>
              <a:srgbClr val="458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E84B3FB-D6DC-417E-AFDD-548836F3CB21}"/>
              </a:ext>
            </a:extLst>
          </p:cNvPr>
          <p:cNvSpPr/>
          <p:nvPr/>
        </p:nvSpPr>
        <p:spPr>
          <a:xfrm rot="16200000">
            <a:off x="1665080" y="6792287"/>
            <a:ext cx="55805" cy="652638"/>
          </a:xfrm>
          <a:prstGeom prst="rect">
            <a:avLst/>
          </a:prstGeom>
          <a:solidFill>
            <a:srgbClr val="458EF2"/>
          </a:solidFill>
          <a:ln w="76200">
            <a:solidFill>
              <a:srgbClr val="458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092821E-4035-418D-BC6A-A683222A6329}"/>
              </a:ext>
            </a:extLst>
          </p:cNvPr>
          <p:cNvSpPr/>
          <p:nvPr/>
        </p:nvSpPr>
        <p:spPr>
          <a:xfrm rot="16200000">
            <a:off x="1665080" y="8674133"/>
            <a:ext cx="55805" cy="652638"/>
          </a:xfrm>
          <a:prstGeom prst="rect">
            <a:avLst/>
          </a:prstGeom>
          <a:solidFill>
            <a:srgbClr val="458EF2"/>
          </a:solidFill>
          <a:ln w="76200">
            <a:solidFill>
              <a:srgbClr val="458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83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5" grpId="0"/>
      <p:bldP spid="5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9034325" y="5196684"/>
            <a:ext cx="1178870" cy="1543684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3DF3A0-4640-4602-8292-ABFC552F22FB}"/>
              </a:ext>
            </a:extLst>
          </p:cNvPr>
          <p:cNvSpPr txBox="1"/>
          <p:nvPr/>
        </p:nvSpPr>
        <p:spPr>
          <a:xfrm>
            <a:off x="2089121" y="2939645"/>
            <a:ext cx="208141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buFont typeface="+mj-lt"/>
              <a:buAutoNum type="arabicPeriod"/>
            </a:pPr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Acesse o </a:t>
            </a:r>
            <a:r>
              <a:rPr lang="pt-BR" sz="4000" b="1" dirty="0" err="1">
                <a:solidFill>
                  <a:srgbClr val="4F505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myherbalife</a:t>
            </a:r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 faça seu login;</a:t>
            </a:r>
          </a:p>
          <a:p>
            <a:pPr marL="914400" indent="-914400" algn="just">
              <a:buFont typeface="+mj-lt"/>
              <a:buAutoNum type="arabicPeriod"/>
            </a:pPr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Acesse o menu de </a:t>
            </a: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EVENTOS E PROMOÇÕES </a:t>
            </a:r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 selecione a opção </a:t>
            </a: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GERENCIAR MEUS EVENTOS</a:t>
            </a:r>
            <a:r>
              <a:rPr lang="pt-BR" sz="4000" b="1" dirty="0">
                <a:solidFill>
                  <a:srgbClr val="373F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indent="-914400" algn="ctr">
              <a:buFont typeface="+mj-lt"/>
              <a:buAutoNum type="arabicPeriod"/>
            </a:pPr>
            <a:endParaRPr lang="pt-BR" sz="4800" b="1" dirty="0">
              <a:solidFill>
                <a:srgbClr val="4F50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81C939-6DCE-4EC7-AA7C-34DFD5387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69" r="46313" b="23968"/>
          <a:stretch/>
        </p:blipFill>
        <p:spPr>
          <a:xfrm>
            <a:off x="5886140" y="4670622"/>
            <a:ext cx="13220120" cy="8001012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7A8A4FCE-EEB7-4B87-AA74-4334B5A0187A}"/>
              </a:ext>
            </a:extLst>
          </p:cNvPr>
          <p:cNvSpPr/>
          <p:nvPr/>
        </p:nvSpPr>
        <p:spPr>
          <a:xfrm>
            <a:off x="3975696" y="6409660"/>
            <a:ext cx="1415112" cy="49434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E4E5C53-AD23-1201-15F2-E4A8CD5AD7A9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1050889B-50C6-4032-E3DE-334A5A8C7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20" name="Seta: para a Direita 6">
            <a:extLst>
              <a:ext uri="{FF2B5EF4-FFF2-40B4-BE49-F238E27FC236}">
                <a16:creationId xmlns:a16="http://schemas.microsoft.com/office/drawing/2014/main" id="{DB03ED66-CEC9-648F-BE77-7E2FFD630B8C}"/>
              </a:ext>
            </a:extLst>
          </p:cNvPr>
          <p:cNvSpPr/>
          <p:nvPr/>
        </p:nvSpPr>
        <p:spPr>
          <a:xfrm>
            <a:off x="12335109" y="7078435"/>
            <a:ext cx="1415112" cy="49434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927E2AD-433F-1A24-4E00-BD3B758D9AD7}"/>
              </a:ext>
            </a:extLst>
          </p:cNvPr>
          <p:cNvSpPr/>
          <p:nvPr/>
        </p:nvSpPr>
        <p:spPr>
          <a:xfrm>
            <a:off x="13958578" y="7038679"/>
            <a:ext cx="2544418" cy="494349"/>
          </a:xfrm>
          <a:prstGeom prst="rect">
            <a:avLst/>
          </a:prstGeom>
          <a:noFill/>
          <a:ln w="38100">
            <a:solidFill>
              <a:srgbClr val="D2D75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953625F-C379-16F9-49DB-012858913103}"/>
              </a:ext>
            </a:extLst>
          </p:cNvPr>
          <p:cNvSpPr/>
          <p:nvPr/>
        </p:nvSpPr>
        <p:spPr>
          <a:xfrm>
            <a:off x="5578732" y="6205655"/>
            <a:ext cx="3929257" cy="917271"/>
          </a:xfrm>
          <a:prstGeom prst="rect">
            <a:avLst/>
          </a:prstGeom>
          <a:noFill/>
          <a:ln w="38100">
            <a:solidFill>
              <a:srgbClr val="D2D75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AC8997C-0780-45C2-BEC7-5C4CEB8A7055}"/>
              </a:ext>
            </a:extLst>
          </p:cNvPr>
          <p:cNvSpPr/>
          <p:nvPr/>
        </p:nvSpPr>
        <p:spPr>
          <a:xfrm>
            <a:off x="1216603" y="1452066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CADASTRE SEU EVENTO NO MYHERBALIFE!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30F494E-7DF4-4110-8A24-26E8D4E9B6CE}"/>
              </a:ext>
            </a:extLst>
          </p:cNvPr>
          <p:cNvCxnSpPr>
            <a:cxnSpLocks/>
          </p:cNvCxnSpPr>
          <p:nvPr/>
        </p:nvCxnSpPr>
        <p:spPr>
          <a:xfrm>
            <a:off x="-183569" y="2414830"/>
            <a:ext cx="24382413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7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9034325" y="5196684"/>
            <a:ext cx="1178870" cy="1543684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3DF3A0-4640-4602-8292-ABFC552F22FB}"/>
              </a:ext>
            </a:extLst>
          </p:cNvPr>
          <p:cNvSpPr txBox="1"/>
          <p:nvPr/>
        </p:nvSpPr>
        <p:spPr>
          <a:xfrm>
            <a:off x="2202045" y="2235821"/>
            <a:ext cx="20814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3. Clique em </a:t>
            </a: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CRIAR EVENTO</a:t>
            </a:r>
            <a:r>
              <a:rPr lang="pt-BR" sz="40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64F8EEE-306D-4066-9C27-6AEB26988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092" y="3119683"/>
            <a:ext cx="15943415" cy="381037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DA14B10-6314-4F14-9507-E897448A4305}"/>
              </a:ext>
            </a:extLst>
          </p:cNvPr>
          <p:cNvSpPr txBox="1"/>
          <p:nvPr/>
        </p:nvSpPr>
        <p:spPr>
          <a:xfrm>
            <a:off x="2404380" y="7706244"/>
            <a:ext cx="14438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4. Preencha todas as informações solicitadas:</a:t>
            </a:r>
          </a:p>
          <a:p>
            <a:pPr algn="just"/>
            <a:endParaRPr lang="pt-BR" sz="4000" b="1" dirty="0">
              <a:solidFill>
                <a:srgbClr val="4F505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Nome do evento;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Descrição;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Idioma;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País do Evento;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CC943BE-459E-4F98-B913-CAC4770A996A}"/>
              </a:ext>
            </a:extLst>
          </p:cNvPr>
          <p:cNvSpPr txBox="1"/>
          <p:nvPr/>
        </p:nvSpPr>
        <p:spPr>
          <a:xfrm>
            <a:off x="7719399" y="8937351"/>
            <a:ext cx="127803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rgbClr val="78BE2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Tipo de Evento;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rgbClr val="78BE2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Localização;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rgbClr val="78BE2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Data;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rgbClr val="78BE2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Horário;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A8C85A8-5D5F-6649-F296-D6A06464CD83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7" name="Imagem 16" descr="Logotipo, nome da empresa&#10;&#10;Descrição gerada automaticamente">
            <a:extLst>
              <a:ext uri="{FF2B5EF4-FFF2-40B4-BE49-F238E27FC236}">
                <a16:creationId xmlns:a16="http://schemas.microsoft.com/office/drawing/2014/main" id="{2F4DFB28-B407-B97F-EE5A-35E529927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22" name="Seta: para a Direita 6">
            <a:extLst>
              <a:ext uri="{FF2B5EF4-FFF2-40B4-BE49-F238E27FC236}">
                <a16:creationId xmlns:a16="http://schemas.microsoft.com/office/drawing/2014/main" id="{13DFED22-4035-E383-C01E-6FB85BFD141E}"/>
              </a:ext>
            </a:extLst>
          </p:cNvPr>
          <p:cNvSpPr/>
          <p:nvPr/>
        </p:nvSpPr>
        <p:spPr>
          <a:xfrm>
            <a:off x="14109567" y="3446549"/>
            <a:ext cx="1415112" cy="4943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F509AFE0-A7D3-0BFB-E1C4-B24764FA17E9}"/>
              </a:ext>
            </a:extLst>
          </p:cNvPr>
          <p:cNvSpPr/>
          <p:nvPr/>
        </p:nvSpPr>
        <p:spPr>
          <a:xfrm>
            <a:off x="15814884" y="3330965"/>
            <a:ext cx="2544418" cy="725515"/>
          </a:xfrm>
          <a:prstGeom prst="rect">
            <a:avLst/>
          </a:prstGeom>
          <a:noFill/>
          <a:ln w="38100">
            <a:solidFill>
              <a:srgbClr val="D2D75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E46EB32-D62F-477D-B9EA-BB858DF8029A}"/>
              </a:ext>
            </a:extLst>
          </p:cNvPr>
          <p:cNvSpPr/>
          <p:nvPr/>
        </p:nvSpPr>
        <p:spPr>
          <a:xfrm>
            <a:off x="1478324" y="735510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CADASTRE SEU EVENTO NO MYHERBALIFE!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862E10F-2326-49A5-8F3E-063F048C0C7D}"/>
              </a:ext>
            </a:extLst>
          </p:cNvPr>
          <p:cNvCxnSpPr>
            <a:cxnSpLocks/>
          </p:cNvCxnSpPr>
          <p:nvPr/>
        </p:nvCxnSpPr>
        <p:spPr>
          <a:xfrm>
            <a:off x="0" y="1868668"/>
            <a:ext cx="24382413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C5654C8-591C-4056-AED4-FE6CE22C41F6}"/>
              </a:ext>
            </a:extLst>
          </p:cNvPr>
          <p:cNvSpPr/>
          <p:nvPr/>
        </p:nvSpPr>
        <p:spPr>
          <a:xfrm>
            <a:off x="12765446" y="8790293"/>
            <a:ext cx="9049525" cy="2143082"/>
          </a:xfrm>
          <a:prstGeom prst="roundRect">
            <a:avLst/>
          </a:prstGeom>
          <a:solidFill>
            <a:srgbClr val="78BE20"/>
          </a:solidFill>
          <a:ln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Você também pode inserir arquivos para download: </a:t>
            </a:r>
            <a:r>
              <a:rPr lang="pt-BR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flyers, convites, vídeos, agenda, etc.!</a:t>
            </a:r>
          </a:p>
        </p:txBody>
      </p:sp>
      <p:pic>
        <p:nvPicPr>
          <p:cNvPr id="12290" name="Picture 2" descr="convite ">
            <a:extLst>
              <a:ext uri="{FF2B5EF4-FFF2-40B4-BE49-F238E27FC236}">
                <a16:creationId xmlns:a16="http://schemas.microsoft.com/office/drawing/2014/main" id="{44708E08-5B42-4659-BF30-0542A3E9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636">
            <a:off x="21085881" y="8137082"/>
            <a:ext cx="1535254" cy="153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9034325" y="5196684"/>
            <a:ext cx="1178870" cy="1543684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3DF3A0-4640-4602-8292-ABFC552F22FB}"/>
              </a:ext>
            </a:extLst>
          </p:cNvPr>
          <p:cNvSpPr txBox="1"/>
          <p:nvPr/>
        </p:nvSpPr>
        <p:spPr>
          <a:xfrm>
            <a:off x="2220706" y="2332593"/>
            <a:ext cx="2023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</a:rPr>
              <a:t>5. Depois de preencher todas as informações, clique em </a:t>
            </a: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</a:rPr>
              <a:t>Salvar &amp; Visualizar</a:t>
            </a:r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</a:rPr>
              <a:t>, assim você conseguirá visualizar como seu evento será exibido;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CC943BE-459E-4F98-B913-CAC4770A996A}"/>
              </a:ext>
            </a:extLst>
          </p:cNvPr>
          <p:cNvSpPr txBox="1"/>
          <p:nvPr/>
        </p:nvSpPr>
        <p:spPr>
          <a:xfrm>
            <a:off x="5489842" y="9482888"/>
            <a:ext cx="136969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</a:rPr>
              <a:t>PRONTO!</a:t>
            </a:r>
          </a:p>
          <a:p>
            <a:pPr algn="ctr"/>
            <a:endParaRPr lang="pt-BR" sz="4000" b="1" dirty="0">
              <a:solidFill>
                <a:srgbClr val="78BE2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pt-BR" sz="4000" b="1" dirty="0">
                <a:solidFill>
                  <a:srgbClr val="373F47"/>
                </a:solidFill>
                <a:latin typeface="Arial Narrow" panose="020B0606020202030204" pitchFamily="34" charset="0"/>
              </a:rPr>
              <a:t>Seu evento ira para revisão e, após aprovado, aparecerá no </a:t>
            </a:r>
            <a:r>
              <a:rPr lang="pt-BR" sz="4000" b="1" dirty="0" err="1">
                <a:solidFill>
                  <a:srgbClr val="373F47"/>
                </a:solidFill>
                <a:latin typeface="Arial Narrow" panose="020B0606020202030204" pitchFamily="34" charset="0"/>
              </a:rPr>
              <a:t>MyHerbalife</a:t>
            </a:r>
            <a:r>
              <a:rPr lang="pt-BR" sz="4000" b="1" dirty="0">
                <a:solidFill>
                  <a:srgbClr val="373F47"/>
                </a:solidFill>
                <a:latin typeface="Arial Narrow" panose="020B0606020202030204" pitchFamily="34" charset="0"/>
              </a:rPr>
              <a:t>!</a:t>
            </a:r>
            <a:endParaRPr lang="pt-BR" sz="4000" b="1" dirty="0">
              <a:solidFill>
                <a:srgbClr val="78BE2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FE0A00-0355-4AF4-AEB1-C3E283A4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95" y="4684302"/>
            <a:ext cx="11231088" cy="221342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89A8C9F-BF46-418C-838E-271C1DAF0019}"/>
              </a:ext>
            </a:extLst>
          </p:cNvPr>
          <p:cNvSpPr txBox="1"/>
          <p:nvPr/>
        </p:nvSpPr>
        <p:spPr>
          <a:xfrm>
            <a:off x="2220706" y="8095965"/>
            <a:ext cx="2023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4F5058"/>
                </a:solidFill>
                <a:latin typeface="Arial Narrow" panose="020B0606020202030204" pitchFamily="34" charset="0"/>
              </a:rPr>
              <a:t>6. Depois de visualizar, clique em </a:t>
            </a:r>
            <a:r>
              <a:rPr lang="pt-BR" sz="4000" b="1" dirty="0">
                <a:solidFill>
                  <a:srgbClr val="78BE20"/>
                </a:solidFill>
                <a:latin typeface="Arial Narrow" panose="020B0606020202030204" pitchFamily="34" charset="0"/>
              </a:rPr>
              <a:t>Salvar &amp; Enviar</a:t>
            </a:r>
            <a:r>
              <a:rPr lang="pt-BR" sz="4000" dirty="0">
                <a:solidFill>
                  <a:srgbClr val="78BE20"/>
                </a:solidFill>
                <a:latin typeface="Arial Narrow" panose="020B0606020202030204" pitchFamily="34" charset="0"/>
              </a:rPr>
              <a:t>.</a:t>
            </a:r>
            <a:r>
              <a:rPr lang="pt-BR" sz="4000" dirty="0">
                <a:solidFill>
                  <a:srgbClr val="4F5058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6" name="Seta: para a Direita 6">
            <a:extLst>
              <a:ext uri="{FF2B5EF4-FFF2-40B4-BE49-F238E27FC236}">
                <a16:creationId xmlns:a16="http://schemas.microsoft.com/office/drawing/2014/main" id="{D672D73F-53A7-74F5-873F-3D7ECBA28822}"/>
              </a:ext>
            </a:extLst>
          </p:cNvPr>
          <p:cNvSpPr/>
          <p:nvPr/>
        </p:nvSpPr>
        <p:spPr>
          <a:xfrm>
            <a:off x="5124593" y="5350183"/>
            <a:ext cx="1415112" cy="4943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eta: para a Direita 6">
            <a:extLst>
              <a:ext uri="{FF2B5EF4-FFF2-40B4-BE49-F238E27FC236}">
                <a16:creationId xmlns:a16="http://schemas.microsoft.com/office/drawing/2014/main" id="{1D168758-2C79-2444-7959-53FB40860F93}"/>
              </a:ext>
            </a:extLst>
          </p:cNvPr>
          <p:cNvSpPr/>
          <p:nvPr/>
        </p:nvSpPr>
        <p:spPr>
          <a:xfrm rot="10800000">
            <a:off x="16826373" y="5350183"/>
            <a:ext cx="1415112" cy="4943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B47FF69-E3BB-3DBC-771A-4A23CF915D82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1" name="Imagem 20" descr="Logotipo, nome da empresa&#10;&#10;Descrição gerada automaticamente">
            <a:extLst>
              <a:ext uri="{FF2B5EF4-FFF2-40B4-BE49-F238E27FC236}">
                <a16:creationId xmlns:a16="http://schemas.microsoft.com/office/drawing/2014/main" id="{822DAAC9-1CD0-99F8-A1E0-711EFFCD4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A74C4C8-1D94-41DC-98D3-41EDC6CE5595}"/>
              </a:ext>
            </a:extLst>
          </p:cNvPr>
          <p:cNvSpPr/>
          <p:nvPr/>
        </p:nvSpPr>
        <p:spPr>
          <a:xfrm>
            <a:off x="1478324" y="735510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CADASTRE SEU EVENTO NO MYHERBALIFE!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E923E3D-E202-49D3-82B1-D7F3A70E174C}"/>
              </a:ext>
            </a:extLst>
          </p:cNvPr>
          <p:cNvCxnSpPr>
            <a:cxnSpLocks/>
          </p:cNvCxnSpPr>
          <p:nvPr/>
        </p:nvCxnSpPr>
        <p:spPr>
          <a:xfrm>
            <a:off x="0" y="1868668"/>
            <a:ext cx="24382413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3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tângulo 46">
            <a:extLst>
              <a:ext uri="{FF2B5EF4-FFF2-40B4-BE49-F238E27FC236}">
                <a16:creationId xmlns:a16="http://schemas.microsoft.com/office/drawing/2014/main" id="{CA35FF07-493C-42E8-84C4-372C28DEB458}"/>
              </a:ext>
            </a:extLst>
          </p:cNvPr>
          <p:cNvSpPr/>
          <p:nvPr/>
        </p:nvSpPr>
        <p:spPr>
          <a:xfrm>
            <a:off x="2477933" y="10270317"/>
            <a:ext cx="10450482" cy="2163637"/>
          </a:xfrm>
          <a:prstGeom prst="rect">
            <a:avLst/>
          </a:prstGeom>
          <a:solidFill>
            <a:srgbClr val="24292E"/>
          </a:solidFill>
          <a:ln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071BC33-7FDD-4961-B026-E146D5EA5E41}"/>
              </a:ext>
            </a:extLst>
          </p:cNvPr>
          <p:cNvSpPr/>
          <p:nvPr/>
        </p:nvSpPr>
        <p:spPr>
          <a:xfrm>
            <a:off x="5049543" y="6281549"/>
            <a:ext cx="3366655" cy="2501031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9034325" y="5196684"/>
            <a:ext cx="1178870" cy="1543684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B47FF69-E3BB-3DBC-771A-4A23CF915D82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1" name="Imagem 20" descr="Logotipo, nome da empresa&#10;&#10;Descrição gerada automaticamente">
            <a:extLst>
              <a:ext uri="{FF2B5EF4-FFF2-40B4-BE49-F238E27FC236}">
                <a16:creationId xmlns:a16="http://schemas.microsoft.com/office/drawing/2014/main" id="{822DAAC9-1CD0-99F8-A1E0-711EFFCD4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A74C4C8-1D94-41DC-98D3-41EDC6CE5595}"/>
              </a:ext>
            </a:extLst>
          </p:cNvPr>
          <p:cNvSpPr/>
          <p:nvPr/>
        </p:nvSpPr>
        <p:spPr>
          <a:xfrm>
            <a:off x="91784" y="766081"/>
            <a:ext cx="24198844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REGISTRE-SE NO EVENTO E CONCORRA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E923E3D-E202-49D3-82B1-D7F3A70E174C}"/>
              </a:ext>
            </a:extLst>
          </p:cNvPr>
          <p:cNvCxnSpPr>
            <a:cxnSpLocks/>
          </p:cNvCxnSpPr>
          <p:nvPr/>
        </p:nvCxnSpPr>
        <p:spPr>
          <a:xfrm>
            <a:off x="0" y="1868668"/>
            <a:ext cx="24382413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7D9BFC0-028B-4401-99A3-E24BF1F2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8" b="42809"/>
          <a:stretch/>
        </p:blipFill>
        <p:spPr>
          <a:xfrm>
            <a:off x="393182" y="2956692"/>
            <a:ext cx="12535233" cy="7042698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0A0C198-D698-4F0E-BB22-642C1D7E6CCB}"/>
              </a:ext>
            </a:extLst>
          </p:cNvPr>
          <p:cNvSpPr txBox="1"/>
          <p:nvPr/>
        </p:nvSpPr>
        <p:spPr>
          <a:xfrm>
            <a:off x="4600749" y="11425453"/>
            <a:ext cx="14238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melhorias no projeto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4A47A7B-345F-4325-8F89-EF9F0D3D5880}"/>
              </a:ext>
            </a:extLst>
          </p:cNvPr>
          <p:cNvSpPr/>
          <p:nvPr/>
        </p:nvSpPr>
        <p:spPr>
          <a:xfrm>
            <a:off x="751765" y="6519903"/>
            <a:ext cx="3366655" cy="204970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FAF49D-6105-44EC-B1A0-9AF3BC516D23}"/>
              </a:ext>
            </a:extLst>
          </p:cNvPr>
          <p:cNvSpPr txBox="1"/>
          <p:nvPr/>
        </p:nvSpPr>
        <p:spPr>
          <a:xfrm>
            <a:off x="836298" y="6608066"/>
            <a:ext cx="33666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convidados poderão se registrar no evento por meio do QR </a:t>
            </a:r>
            <a:r>
              <a:rPr lang="pt-BR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t-B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Link de acesso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A5DC613-3FE4-45F5-B344-2D643D60353C}"/>
              </a:ext>
            </a:extLst>
          </p:cNvPr>
          <p:cNvSpPr/>
          <p:nvPr/>
        </p:nvSpPr>
        <p:spPr>
          <a:xfrm>
            <a:off x="4944065" y="6402074"/>
            <a:ext cx="3429378" cy="312317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Imprima o QR </a:t>
            </a:r>
            <a:r>
              <a:rPr lang="pt-BR" sz="2600" dirty="0" err="1"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 e deixe-o disponível, junto com o link de registro logo na entrada do evento, para que ninguém tenha dificuldade de acesso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82637F7-78F2-4413-B6A2-68DD24FD126E}"/>
              </a:ext>
            </a:extLst>
          </p:cNvPr>
          <p:cNvSpPr/>
          <p:nvPr/>
        </p:nvSpPr>
        <p:spPr>
          <a:xfrm>
            <a:off x="9067675" y="6172909"/>
            <a:ext cx="3508724" cy="3123178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Certifique-se de que todos os participantes façam o registro e concorram aos prêmios</a:t>
            </a:r>
          </a:p>
        </p:txBody>
      </p:sp>
      <p:pic>
        <p:nvPicPr>
          <p:cNvPr id="10" name="Imagem 9" descr="Bolsa verde no escuro&#10;&#10;Descrição gerada automaticamente com confiança média">
            <a:extLst>
              <a:ext uri="{FF2B5EF4-FFF2-40B4-BE49-F238E27FC236}">
                <a16:creationId xmlns:a16="http://schemas.microsoft.com/office/drawing/2014/main" id="{A78CB55B-9DC7-49D8-953E-46562FE56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112" y="3817607"/>
            <a:ext cx="3915283" cy="5220375"/>
          </a:xfrm>
          <a:prstGeom prst="rect">
            <a:avLst/>
          </a:prstGeom>
        </p:spPr>
      </p:pic>
      <p:sp>
        <p:nvSpPr>
          <p:cNvPr id="11" name="Sinal de Adição 10">
            <a:extLst>
              <a:ext uri="{FF2B5EF4-FFF2-40B4-BE49-F238E27FC236}">
                <a16:creationId xmlns:a16="http://schemas.microsoft.com/office/drawing/2014/main" id="{73C3490C-79CE-4E11-8F53-AB9EB1AFAB0F}"/>
              </a:ext>
            </a:extLst>
          </p:cNvPr>
          <p:cNvSpPr/>
          <p:nvPr/>
        </p:nvSpPr>
        <p:spPr>
          <a:xfrm>
            <a:off x="18775395" y="5885570"/>
            <a:ext cx="1114950" cy="1033008"/>
          </a:xfrm>
          <a:prstGeom prst="mathPlus">
            <a:avLst/>
          </a:prstGeom>
          <a:solidFill>
            <a:srgbClr val="D2D755"/>
          </a:solidFill>
          <a:ln>
            <a:solidFill>
              <a:srgbClr val="D2D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Código QR&#10;&#10;Descrição gerada automaticamente">
            <a:extLst>
              <a:ext uri="{FF2B5EF4-FFF2-40B4-BE49-F238E27FC236}">
                <a16:creationId xmlns:a16="http://schemas.microsoft.com/office/drawing/2014/main" id="{EE490B0E-C80A-4B96-A0BD-4AECAD9A5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758" y="9406363"/>
            <a:ext cx="3543556" cy="3543556"/>
          </a:xfrm>
          <a:prstGeom prst="rect">
            <a:avLst/>
          </a:prstGeom>
          <a:ln w="38100">
            <a:solidFill>
              <a:srgbClr val="78BE20"/>
            </a:solidFill>
          </a:ln>
        </p:spPr>
      </p:pic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1DC5A3A5-272D-48FD-AFC1-D7F3B5151214}"/>
              </a:ext>
            </a:extLst>
          </p:cNvPr>
          <p:cNvSpPr/>
          <p:nvPr/>
        </p:nvSpPr>
        <p:spPr>
          <a:xfrm>
            <a:off x="2294365" y="10503760"/>
            <a:ext cx="10198707" cy="1603677"/>
          </a:xfrm>
          <a:prstGeom prst="roundRect">
            <a:avLst/>
          </a:prstGeom>
          <a:solidFill>
            <a:srgbClr val="373F47"/>
          </a:solidFill>
          <a:ln w="28575">
            <a:solidFill>
              <a:srgbClr val="A8D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58C3CD0E-4438-40EF-B3D5-7FAE002AE162}"/>
              </a:ext>
            </a:extLst>
          </p:cNvPr>
          <p:cNvSpPr txBox="1"/>
          <p:nvPr/>
        </p:nvSpPr>
        <p:spPr>
          <a:xfrm>
            <a:off x="3022588" y="10692414"/>
            <a:ext cx="93296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finalizar o registro, os convidados têm acesso a um e-book exclusivo da Herbalife </a:t>
            </a:r>
            <a:r>
              <a:rPr lang="pt-BR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</a:t>
            </a:r>
            <a:endParaRPr lang="pt-B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6EB90E-20A1-481B-BD3E-03599750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10232013"/>
            <a:ext cx="2620452" cy="262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9397A9E7-9A47-4D7C-A8A3-8333EEFFFF29}"/>
              </a:ext>
            </a:extLst>
          </p:cNvPr>
          <p:cNvSpPr/>
          <p:nvPr/>
        </p:nvSpPr>
        <p:spPr>
          <a:xfrm>
            <a:off x="13138029" y="2915947"/>
            <a:ext cx="11060815" cy="114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4000" b="1" dirty="0">
                <a:solidFill>
                  <a:srgbClr val="D2D75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 MAIS: SORTEIO </a:t>
            </a:r>
          </a:p>
          <a:p>
            <a:pPr algn="ctr">
              <a:lnSpc>
                <a:spcPct val="85000"/>
              </a:lnSpc>
            </a:pPr>
            <a:r>
              <a:rPr lang="pt-BR" sz="4000" b="1" dirty="0">
                <a:solidFill>
                  <a:srgbClr val="D2D75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 PRÊMIOS PERSONALIZADOS!</a:t>
            </a: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01442FF2-9260-430D-935D-21394832B1C6}"/>
              </a:ext>
            </a:extLst>
          </p:cNvPr>
          <p:cNvSpPr/>
          <p:nvPr/>
        </p:nvSpPr>
        <p:spPr>
          <a:xfrm>
            <a:off x="18760657" y="10148984"/>
            <a:ext cx="5386830" cy="1471492"/>
          </a:xfrm>
          <a:prstGeom prst="roundRect">
            <a:avLst/>
          </a:prstGeom>
          <a:noFill/>
          <a:ln w="38100"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400" u="sng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tooltip="https://nam10.safelinks.protection.outlook.com/?url=https%3a%2f%2fhrbl.me%2fregistrostsbrasil&amp;data=05%7c01%7cnatalian%40herbalife.com%7cbb49fb02671c400ed89508da587bb913%7c101f87a76d6b4c6c9d9c223592a2ba50%7c0%7c0%7c637919585646822611%7cunknown%7ctwfpbgzsb3d8eyjwijoimc4wljawmdailcjqijoiv2lumziilcjbtii6ik1hawwilcjxvci6mn0%3d%7c3000%7c%7c%7c&amp;sdata=logq8lr30%2b78wjaipmxezg%2fpf3icy0cqdcgrd6jhxbw%3d&amp;reserved=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hrbl.me/registrostsbrasil</a:t>
            </a:r>
            <a:endParaRPr lang="pt-BR" sz="3400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FE96089-9703-4589-BA81-66B7A9CE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298" y="11178141"/>
            <a:ext cx="461182" cy="4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Garrafa de vidro&#10;&#10;Descrição gerada automaticamente">
            <a:extLst>
              <a:ext uri="{FF2B5EF4-FFF2-40B4-BE49-F238E27FC236}">
                <a16:creationId xmlns:a16="http://schemas.microsoft.com/office/drawing/2014/main" id="{7A5FFE7E-46F6-4403-8278-A7BC5CE719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794" y="3598055"/>
            <a:ext cx="3456350" cy="5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760C0F19-CB4D-AE2D-84F5-05BEACE92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2" r="23529"/>
          <a:stretch/>
        </p:blipFill>
        <p:spPr>
          <a:xfrm>
            <a:off x="15598596" y="805"/>
            <a:ext cx="8778520" cy="13148438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01F2A7E6-3169-6CBB-757D-6998A2F98CFF}"/>
              </a:ext>
            </a:extLst>
          </p:cNvPr>
          <p:cNvSpPr/>
          <p:nvPr/>
        </p:nvSpPr>
        <p:spPr>
          <a:xfrm>
            <a:off x="665964" y="688078"/>
            <a:ext cx="19039392" cy="1833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132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80B72C-209B-435E-814B-98C1DDFE1680}"/>
              </a:ext>
            </a:extLst>
          </p:cNvPr>
          <p:cNvSpPr txBox="1"/>
          <p:nvPr/>
        </p:nvSpPr>
        <p:spPr>
          <a:xfrm>
            <a:off x="665963" y="2978306"/>
            <a:ext cx="1456159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Critérios para escolha:</a:t>
            </a:r>
          </a:p>
          <a:p>
            <a:endParaRPr lang="pt-BR" sz="3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F96B4F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latin typeface="Arial Narrow" panose="020B0606020202030204" pitchFamily="34" charset="0"/>
                <a:cs typeface="Arial Narrow" panose="020B0604020202020204" pitchFamily="34" charset="0"/>
              </a:rPr>
              <a:t>Equilíbrio de gênero: </a:t>
            </a:r>
            <a:r>
              <a:rPr lang="pt-BR" sz="3600" dirty="0">
                <a:latin typeface="Arial Narrow" panose="020B0606020202030204" pitchFamily="34" charset="0"/>
                <a:cs typeface="Arial Narrow" panose="020B0604020202020204" pitchFamily="34" charset="0"/>
              </a:rPr>
              <a:t>represente a diversidade de pessoas no nosso negócio.</a:t>
            </a:r>
          </a:p>
          <a:p>
            <a:endParaRPr lang="pt-BR" sz="3600" dirty="0"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marL="457200" indent="-457200">
              <a:buClr>
                <a:srgbClr val="F96B4F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latin typeface="Arial Narrow" panose="020B0606020202030204" pitchFamily="34" charset="0"/>
                <a:cs typeface="Arial Narrow" panose="020B0604020202020204" pitchFamily="34" charset="0"/>
              </a:rPr>
              <a:t>Equilíbrio de região: </a:t>
            </a:r>
            <a:r>
              <a:rPr lang="pt-BR" sz="3600" dirty="0">
                <a:latin typeface="Arial Narrow" panose="020B0606020202030204" pitchFamily="34" charset="0"/>
                <a:cs typeface="Arial Narrow" panose="020B0604020202020204" pitchFamily="34" charset="0"/>
              </a:rPr>
              <a:t>represente as diferentes realidades de negócio do Brasil.</a:t>
            </a:r>
          </a:p>
          <a:p>
            <a:endParaRPr lang="pt-BR" sz="3600" dirty="0"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marL="457200" indent="-457200">
              <a:buClr>
                <a:srgbClr val="F96B4F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latin typeface="Arial Narrow" panose="020B0606020202030204" pitchFamily="34" charset="0"/>
                <a:cs typeface="Arial Narrow" panose="020B0604020202020204" pitchFamily="34" charset="0"/>
              </a:rPr>
              <a:t>Equilíbrio  de Organização: </a:t>
            </a:r>
            <a:r>
              <a:rPr lang="pt-BR" sz="3600" dirty="0">
                <a:latin typeface="Arial Narrow" panose="020B0606020202030204" pitchFamily="34" charset="0"/>
                <a:cs typeface="Arial Narrow" panose="020B0604020202020204" pitchFamily="34" charset="0"/>
              </a:rPr>
              <a:t>integre pessoas e dê espaço para interação e troca  de experiências entre outras Organizações</a:t>
            </a:r>
          </a:p>
          <a:p>
            <a:endParaRPr lang="pt-BR" sz="3600" dirty="0">
              <a:latin typeface="Arial Narrow" panose="020B0606020202030204" pitchFamily="34" charset="0"/>
              <a:cs typeface="Arial Narrow" panose="020B0604020202020204" pitchFamily="34" charset="0"/>
            </a:endParaRPr>
          </a:p>
          <a:p>
            <a:pPr marL="457200" indent="-457200">
              <a:buClr>
                <a:srgbClr val="F96B4F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latin typeface="Arial Narrow" panose="020B0606020202030204" pitchFamily="34" charset="0"/>
                <a:cs typeface="Arial Narrow" panose="020B0604020202020204" pitchFamily="34" charset="0"/>
              </a:rPr>
              <a:t>Reconheça quem está crescendo! </a:t>
            </a:r>
            <a:r>
              <a:rPr lang="pt-BR" sz="3600" dirty="0">
                <a:latin typeface="Arial Narrow" panose="020B0606020202030204" pitchFamily="34" charset="0"/>
                <a:cs typeface="Arial Narrow" panose="020B0604020202020204" pitchFamily="34" charset="0"/>
              </a:rPr>
              <a:t>Isto impacta positivamente toda a Organização e aumenta a retenção dentro dos STS</a:t>
            </a:r>
          </a:p>
          <a:p>
            <a:endParaRPr lang="pt-BR" sz="2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pt-BR" sz="2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509DE37-4D95-4897-DCD7-14A366C71C90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C2B2E243-DBB0-913C-3B62-F5E541969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20211C80-DF6A-4794-B778-60D1C49FF257}"/>
              </a:ext>
            </a:extLst>
          </p:cNvPr>
          <p:cNvSpPr/>
          <p:nvPr/>
        </p:nvSpPr>
        <p:spPr>
          <a:xfrm>
            <a:off x="0" y="1351810"/>
            <a:ext cx="19627561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6500" b="1" dirty="0">
                <a:solidFill>
                  <a:srgbClr val="F96B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ESCOLHENDO OS PALESTRANTES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0799540D-BB97-4EC1-BF68-F7F6D7E4D46A}"/>
              </a:ext>
            </a:extLst>
          </p:cNvPr>
          <p:cNvCxnSpPr>
            <a:cxnSpLocks/>
          </p:cNvCxnSpPr>
          <p:nvPr/>
        </p:nvCxnSpPr>
        <p:spPr>
          <a:xfrm>
            <a:off x="0" y="2292096"/>
            <a:ext cx="15598596" cy="0"/>
          </a:xfrm>
          <a:prstGeom prst="line">
            <a:avLst/>
          </a:prstGeom>
          <a:ln w="28575">
            <a:solidFill>
              <a:srgbClr val="F96B4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B89EAFE7-E404-4038-A411-0F4D1DF78A56}"/>
              </a:ext>
            </a:extLst>
          </p:cNvPr>
          <p:cNvSpPr/>
          <p:nvPr/>
        </p:nvSpPr>
        <p:spPr>
          <a:xfrm rot="16200000">
            <a:off x="1536376" y="5571605"/>
            <a:ext cx="87719" cy="849711"/>
          </a:xfrm>
          <a:prstGeom prst="rect">
            <a:avLst/>
          </a:prstGeom>
          <a:solidFill>
            <a:srgbClr val="F96B4F"/>
          </a:solidFill>
          <a:ln w="19050">
            <a:solidFill>
              <a:srgbClr val="F96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B45B634-19CB-4D57-92FB-B351684D4951}"/>
              </a:ext>
            </a:extLst>
          </p:cNvPr>
          <p:cNvSpPr/>
          <p:nvPr/>
        </p:nvSpPr>
        <p:spPr>
          <a:xfrm rot="16200000">
            <a:off x="1536376" y="7186406"/>
            <a:ext cx="87719" cy="849711"/>
          </a:xfrm>
          <a:prstGeom prst="rect">
            <a:avLst/>
          </a:prstGeom>
          <a:solidFill>
            <a:srgbClr val="F96B4F"/>
          </a:solidFill>
          <a:ln w="19050">
            <a:solidFill>
              <a:srgbClr val="F96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1012BA4-F22D-415A-AD84-B1E38D0981A9}"/>
              </a:ext>
            </a:extLst>
          </p:cNvPr>
          <p:cNvSpPr/>
          <p:nvPr/>
        </p:nvSpPr>
        <p:spPr>
          <a:xfrm rot="16200000">
            <a:off x="1536376" y="4470921"/>
            <a:ext cx="87719" cy="849711"/>
          </a:xfrm>
          <a:prstGeom prst="rect">
            <a:avLst/>
          </a:prstGeom>
          <a:solidFill>
            <a:srgbClr val="F96B4F"/>
          </a:solidFill>
          <a:ln w="19050">
            <a:solidFill>
              <a:srgbClr val="F96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BB3E2A2-0A7F-4ABF-8CA3-A8BE22B52EFA}"/>
              </a:ext>
            </a:extLst>
          </p:cNvPr>
          <p:cNvGrpSpPr/>
          <p:nvPr/>
        </p:nvGrpSpPr>
        <p:grpSpPr>
          <a:xfrm>
            <a:off x="2005091" y="9576076"/>
            <a:ext cx="11679786" cy="2439256"/>
            <a:chOff x="2005091" y="9576076"/>
            <a:chExt cx="11679786" cy="2439256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E08D1248-0166-8929-CE75-413FE7A5201E}"/>
                </a:ext>
              </a:extLst>
            </p:cNvPr>
            <p:cNvSpPr/>
            <p:nvPr/>
          </p:nvSpPr>
          <p:spPr>
            <a:xfrm>
              <a:off x="2005091" y="10182072"/>
              <a:ext cx="11144290" cy="1833260"/>
            </a:xfrm>
            <a:prstGeom prst="roundRect">
              <a:avLst/>
            </a:prstGeom>
            <a:solidFill>
              <a:srgbClr val="F96B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952D5440-0AD1-4456-BB96-41ECF91907FB}"/>
                </a:ext>
              </a:extLst>
            </p:cNvPr>
            <p:cNvSpPr txBox="1"/>
            <p:nvPr/>
          </p:nvSpPr>
          <p:spPr>
            <a:xfrm>
              <a:off x="2365386" y="10560093"/>
              <a:ext cx="104236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DICA! E</a:t>
              </a:r>
              <a:r>
                <a:rPr lang="pt-BR" sz="3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 Narrow" panose="020B0604020202020204" pitchFamily="34" charset="0"/>
                </a:rPr>
                <a:t>scolha 2 ou 3 pessoas diferentes para fazer o conteúdo do STS e deixar seu evento mais dinâmico!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C0CA132-E4B9-4FEC-9537-D40A32BC0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0023">
              <a:off x="12253589" y="9576076"/>
              <a:ext cx="1431288" cy="143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24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sentadas em cadeiras&#10;&#10;Descrição gerada automaticamente">
            <a:extLst>
              <a:ext uri="{FF2B5EF4-FFF2-40B4-BE49-F238E27FC236}">
                <a16:creationId xmlns:a16="http://schemas.microsoft.com/office/drawing/2014/main" id="{0971B692-0AA5-BAED-5713-E33B59FF6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6" r="886" b="23727"/>
          <a:stretch/>
        </p:blipFill>
        <p:spPr>
          <a:xfrm>
            <a:off x="0" y="-22390"/>
            <a:ext cx="24382413" cy="7349199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01F2A7E6-3169-6CBB-757D-6998A2F98CFF}"/>
              </a:ext>
            </a:extLst>
          </p:cNvPr>
          <p:cNvSpPr/>
          <p:nvPr/>
        </p:nvSpPr>
        <p:spPr>
          <a:xfrm>
            <a:off x="665964" y="688078"/>
            <a:ext cx="19039392" cy="1833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132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8D73DAF-26A4-1CD2-BB2C-3B4422D45A27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BDEE6E63-81B6-A549-197B-A62FF723B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572D0BBC-B8F1-4FDE-FBA3-BDB07FD737F4}"/>
              </a:ext>
            </a:extLst>
          </p:cNvPr>
          <p:cNvSpPr/>
          <p:nvPr/>
        </p:nvSpPr>
        <p:spPr>
          <a:xfrm>
            <a:off x="1463" y="5941489"/>
            <a:ext cx="24380950" cy="1402556"/>
          </a:xfrm>
          <a:prstGeom prst="rect">
            <a:avLst/>
          </a:prstGeom>
          <a:solidFill>
            <a:srgbClr val="F96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7F67393-ED96-1570-0618-660E7FFE0221}"/>
              </a:ext>
            </a:extLst>
          </p:cNvPr>
          <p:cNvSpPr txBox="1"/>
          <p:nvPr/>
        </p:nvSpPr>
        <p:spPr>
          <a:xfrm>
            <a:off x="2210542" y="8739452"/>
            <a:ext cx="92505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373F47"/>
                </a:solidFill>
                <a:latin typeface="Arial Narrow" panose="020B0606020202030204" pitchFamily="34" charset="0"/>
              </a:rPr>
              <a:t>Tanto o </a:t>
            </a:r>
            <a:r>
              <a:rPr lang="pt-BR" sz="3200" b="1" dirty="0">
                <a:solidFill>
                  <a:srgbClr val="373F47"/>
                </a:solidFill>
                <a:latin typeface="Arial Narrow" panose="020B0606020202030204" pitchFamily="34" charset="0"/>
              </a:rPr>
              <a:t>Mestre de Cerimônias</a:t>
            </a:r>
            <a:r>
              <a:rPr lang="pt-BR" sz="3200" dirty="0">
                <a:solidFill>
                  <a:srgbClr val="373F47"/>
                </a:solidFill>
                <a:latin typeface="Arial Narrow" panose="020B0606020202030204" pitchFamily="34" charset="0"/>
              </a:rPr>
              <a:t> como o </a:t>
            </a:r>
            <a:r>
              <a:rPr lang="pt-BR" sz="3200" b="1" dirty="0">
                <a:solidFill>
                  <a:srgbClr val="373F47"/>
                </a:solidFill>
                <a:latin typeface="Arial Narrow" panose="020B0606020202030204" pitchFamily="34" charset="0"/>
              </a:rPr>
              <a:t>VIP</a:t>
            </a:r>
            <a:r>
              <a:rPr lang="pt-BR" sz="3200" dirty="0">
                <a:solidFill>
                  <a:srgbClr val="373F47"/>
                </a:solidFill>
                <a:latin typeface="Arial Narrow" panose="020B0606020202030204" pitchFamily="34" charset="0"/>
              </a:rPr>
              <a:t> do evento, devem estudar e se preparar para apresentação e condução do conteúdo. É importante um </a:t>
            </a:r>
            <a:r>
              <a:rPr lang="pt-BR" sz="3200" b="1" dirty="0">
                <a:solidFill>
                  <a:srgbClr val="373F47"/>
                </a:solidFill>
                <a:latin typeface="Arial Narrow" panose="020B0606020202030204" pitchFamily="34" charset="0"/>
              </a:rPr>
              <a:t>alinhamento</a:t>
            </a:r>
            <a:r>
              <a:rPr lang="pt-BR" sz="3200" dirty="0">
                <a:solidFill>
                  <a:srgbClr val="373F47"/>
                </a:solidFill>
                <a:latin typeface="Arial Narrow" panose="020B0606020202030204" pitchFamily="34" charset="0"/>
              </a:rPr>
              <a:t> antes para que as informações estejam organizadas, objetivas e didáticas para facilitar a compreensão dos convidados.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25EFE0B-217D-B30F-A512-484FF5951F08}"/>
              </a:ext>
            </a:extLst>
          </p:cNvPr>
          <p:cNvSpPr txBox="1"/>
          <p:nvPr/>
        </p:nvSpPr>
        <p:spPr>
          <a:xfrm>
            <a:off x="13594547" y="8512463"/>
            <a:ext cx="89327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373F47"/>
                </a:solidFill>
                <a:latin typeface="Arial Narrow" panose="020B0606020202030204" pitchFamily="34" charset="0"/>
              </a:rPr>
              <a:t>Antes do evento começar, as histórias inspiradoras de sucesso com produtos e negócios já devem estar </a:t>
            </a:r>
            <a:r>
              <a:rPr lang="pt-BR" sz="3200" b="1" dirty="0">
                <a:solidFill>
                  <a:srgbClr val="373F47"/>
                </a:solidFill>
                <a:latin typeface="Arial Narrow" panose="020B0606020202030204" pitchFamily="34" charset="0"/>
              </a:rPr>
              <a:t>selecionadas e organizadas </a:t>
            </a:r>
            <a:r>
              <a:rPr lang="pt-BR" sz="3200" dirty="0">
                <a:solidFill>
                  <a:srgbClr val="373F47"/>
                </a:solidFill>
                <a:latin typeface="Arial Narrow" panose="020B0606020202030204" pitchFamily="34" charset="0"/>
              </a:rPr>
              <a:t>com as pessoas que farão a apresentação. </a:t>
            </a:r>
            <a:r>
              <a:rPr lang="pt-BR" sz="3200" b="1" dirty="0">
                <a:solidFill>
                  <a:srgbClr val="373F47"/>
                </a:solidFill>
                <a:latin typeface="Arial Narrow" panose="020B0606020202030204" pitchFamily="34" charset="0"/>
              </a:rPr>
              <a:t>É recomendado que estejam com bons resultados com uso de produtos e negócio</a:t>
            </a:r>
            <a:r>
              <a:rPr lang="pt-BR" sz="3200" dirty="0">
                <a:solidFill>
                  <a:srgbClr val="373F47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35" name="Sinal de Adição 36">
            <a:extLst>
              <a:ext uri="{FF2B5EF4-FFF2-40B4-BE49-F238E27FC236}">
                <a16:creationId xmlns:a16="http://schemas.microsoft.com/office/drawing/2014/main" id="{976C0041-22BA-5C8D-7D53-65CAD56F9BC3}"/>
              </a:ext>
            </a:extLst>
          </p:cNvPr>
          <p:cNvSpPr/>
          <p:nvPr/>
        </p:nvSpPr>
        <p:spPr>
          <a:xfrm>
            <a:off x="12190475" y="9324912"/>
            <a:ext cx="678575" cy="691812"/>
          </a:xfrm>
          <a:prstGeom prst="mathPlus">
            <a:avLst/>
          </a:prstGeom>
          <a:solidFill>
            <a:srgbClr val="F96B4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73F47"/>
              </a:solidFill>
            </a:endParaRPr>
          </a:p>
        </p:txBody>
      </p:sp>
      <p:sp>
        <p:nvSpPr>
          <p:cNvPr id="39" name="Retângulo Arredondado 38">
            <a:extLst>
              <a:ext uri="{FF2B5EF4-FFF2-40B4-BE49-F238E27FC236}">
                <a16:creationId xmlns:a16="http://schemas.microsoft.com/office/drawing/2014/main" id="{69BE9445-53D4-AAFF-CD43-5F072B504A3B}"/>
              </a:ext>
            </a:extLst>
          </p:cNvPr>
          <p:cNvSpPr/>
          <p:nvPr/>
        </p:nvSpPr>
        <p:spPr>
          <a:xfrm>
            <a:off x="1812889" y="7744249"/>
            <a:ext cx="10037618" cy="3815202"/>
          </a:xfrm>
          <a:prstGeom prst="roundRect">
            <a:avLst/>
          </a:prstGeom>
          <a:noFill/>
          <a:ln w="76200">
            <a:solidFill>
              <a:srgbClr val="F96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73F47"/>
              </a:solidFill>
            </a:endParaRPr>
          </a:p>
        </p:txBody>
      </p:sp>
      <p:sp>
        <p:nvSpPr>
          <p:cNvPr id="40" name="Retângulo Arredondado 39">
            <a:extLst>
              <a:ext uri="{FF2B5EF4-FFF2-40B4-BE49-F238E27FC236}">
                <a16:creationId xmlns:a16="http://schemas.microsoft.com/office/drawing/2014/main" id="{0234FAE4-66C6-EAAD-39A3-5222B01877E0}"/>
              </a:ext>
            </a:extLst>
          </p:cNvPr>
          <p:cNvSpPr/>
          <p:nvPr/>
        </p:nvSpPr>
        <p:spPr>
          <a:xfrm>
            <a:off x="13234454" y="7710314"/>
            <a:ext cx="9652889" cy="3849137"/>
          </a:xfrm>
          <a:prstGeom prst="roundRect">
            <a:avLst/>
          </a:prstGeom>
          <a:noFill/>
          <a:ln w="76200">
            <a:solidFill>
              <a:srgbClr val="F96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73F47"/>
              </a:solidFill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A6F87199-83CC-670E-5D08-4BF7456E377B}"/>
              </a:ext>
            </a:extLst>
          </p:cNvPr>
          <p:cNvSpPr txBox="1"/>
          <p:nvPr/>
        </p:nvSpPr>
        <p:spPr>
          <a:xfrm>
            <a:off x="4171520" y="8045157"/>
            <a:ext cx="463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73F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APRESENTADORES</a:t>
            </a:r>
            <a:endParaRPr lang="pt-BR" sz="3600" dirty="0">
              <a:solidFill>
                <a:srgbClr val="373F47"/>
              </a:solidFill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A4ABBC0D-0E6D-1015-BA17-937BA2FA99F8}"/>
              </a:ext>
            </a:extLst>
          </p:cNvPr>
          <p:cNvSpPr txBox="1"/>
          <p:nvPr/>
        </p:nvSpPr>
        <p:spPr>
          <a:xfrm>
            <a:off x="15116183" y="7883492"/>
            <a:ext cx="588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73F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DEPOIMENTOS</a:t>
            </a:r>
            <a:endParaRPr lang="pt-BR" dirty="0">
              <a:solidFill>
                <a:srgbClr val="373F47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6C598D9-864A-4D3A-AFE9-280466680BAE}"/>
              </a:ext>
            </a:extLst>
          </p:cNvPr>
          <p:cNvSpPr txBox="1"/>
          <p:nvPr/>
        </p:nvSpPr>
        <p:spPr>
          <a:xfrm>
            <a:off x="2670779" y="6234184"/>
            <a:ext cx="19039392" cy="96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ALINHAMENTO COM PARTICIPANTES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81FC7B2-1AC9-4220-AB96-3C99224C578E}"/>
              </a:ext>
            </a:extLst>
          </p:cNvPr>
          <p:cNvSpPr txBox="1"/>
          <p:nvPr/>
        </p:nvSpPr>
        <p:spPr>
          <a:xfrm>
            <a:off x="670124" y="1729592"/>
            <a:ext cx="12198926" cy="571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</a:pPr>
            <a:endParaRPr lang="pt-BR" sz="3200" dirty="0">
              <a:solidFill>
                <a:srgbClr val="373F47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F6A4CA4-787C-4104-A8A1-CB775C607BFD}"/>
              </a:ext>
            </a:extLst>
          </p:cNvPr>
          <p:cNvSpPr/>
          <p:nvPr/>
        </p:nvSpPr>
        <p:spPr>
          <a:xfrm>
            <a:off x="3974841" y="11803741"/>
            <a:ext cx="17297058" cy="128724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Ao dar seu depoimento, sempre o faça de acordo com os materiais oficiais. As histórias precisam trazer contexto, deixar claro os esforços necessários para se alcançarem os objetivos relacionados a transformação pessoal (resultado de produto) e de ganhos e estilo de vida</a:t>
            </a:r>
            <a:endParaRPr lang="pt-BR" sz="2200" dirty="0">
              <a:solidFill>
                <a:srgbClr val="373F47"/>
              </a:solidFill>
            </a:endParaRP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EEFAC4A7-93C6-45A6-B1A7-7B7B01D5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79" y="12079578"/>
            <a:ext cx="831238" cy="83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034E-6 1.85185E-6 L -0.05789 1.85185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01F2A7E6-3169-6CBB-757D-6998A2F98CFF}"/>
              </a:ext>
            </a:extLst>
          </p:cNvPr>
          <p:cNvSpPr/>
          <p:nvPr/>
        </p:nvSpPr>
        <p:spPr>
          <a:xfrm>
            <a:off x="11268557" y="1340302"/>
            <a:ext cx="12403508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6600" b="1" dirty="0">
                <a:solidFill>
                  <a:srgbClr val="F96B4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CHECKLIST - ESSENCIAIS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A72BB5D-8049-491B-84C2-358E860A38AB}"/>
              </a:ext>
            </a:extLst>
          </p:cNvPr>
          <p:cNvGrpSpPr/>
          <p:nvPr/>
        </p:nvGrpSpPr>
        <p:grpSpPr>
          <a:xfrm>
            <a:off x="11167485" y="4972079"/>
            <a:ext cx="12286239" cy="2047441"/>
            <a:chOff x="11167485" y="4972079"/>
            <a:chExt cx="12286239" cy="2047441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10613A34-FD2C-47BB-9360-D8BCC733A6A8}"/>
                </a:ext>
              </a:extLst>
            </p:cNvPr>
            <p:cNvSpPr txBox="1"/>
            <p:nvPr/>
          </p:nvSpPr>
          <p:spPr>
            <a:xfrm>
              <a:off x="13335876" y="5122460"/>
              <a:ext cx="10117848" cy="1632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07000"/>
                </a:lnSpc>
                <a:spcAft>
                  <a:spcPts val="800"/>
                </a:spcAft>
              </a:pPr>
              <a:r>
                <a:rPr lang="pt-BR" sz="3200" b="1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 drive</a:t>
              </a:r>
              <a:r>
                <a:rPr lang="pt-BR" sz="3200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com as apresentações, histórias de sucesso, vídeos e músicas para transmissão. </a:t>
              </a:r>
              <a:br>
                <a:rPr lang="pt-BR" sz="3200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t-BR" sz="3200" b="1" dirty="0">
                  <a:solidFill>
                    <a:srgbClr val="373F47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Dica: </a:t>
              </a:r>
              <a:r>
                <a:rPr lang="pt-BR" sz="3200" dirty="0">
                  <a:solidFill>
                    <a:srgbClr val="373F47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teste todos os conteúdos antes do evento</a:t>
              </a:r>
              <a:endParaRPr lang="pt-BR" sz="3200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52" name="Picture 4" descr="ícone apresentação, estatísticas, analytics, gráficos, gráfico de queijo, blackboard">
              <a:extLst>
                <a:ext uri="{FF2B5EF4-FFF2-40B4-BE49-F238E27FC236}">
                  <a16:creationId xmlns:a16="http://schemas.microsoft.com/office/drawing/2014/main" id="{8562019F-4C9E-43AA-89DF-76A1F7F5A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7485" y="4972079"/>
              <a:ext cx="2047441" cy="2047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FAA21BF-2E02-41EA-A213-AA6248204839}"/>
              </a:ext>
            </a:extLst>
          </p:cNvPr>
          <p:cNvGrpSpPr/>
          <p:nvPr/>
        </p:nvGrpSpPr>
        <p:grpSpPr>
          <a:xfrm>
            <a:off x="11783121" y="7525273"/>
            <a:ext cx="11724613" cy="1632948"/>
            <a:chOff x="11783121" y="7525273"/>
            <a:chExt cx="11724613" cy="1632948"/>
          </a:xfrm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BF3D8598-C0AF-4D09-90E6-FF592671561A}"/>
                </a:ext>
              </a:extLst>
            </p:cNvPr>
            <p:cNvSpPr txBox="1"/>
            <p:nvPr/>
          </p:nvSpPr>
          <p:spPr>
            <a:xfrm>
              <a:off x="13347527" y="7525273"/>
              <a:ext cx="10160207" cy="1632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07000"/>
                </a:lnSpc>
              </a:pPr>
              <a:r>
                <a:rPr lang="pt-BR" sz="3200" b="1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Display para o palco</a:t>
              </a:r>
              <a:r>
                <a:rPr lang="pt-BR" sz="3200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com produtos e kits de início.</a:t>
              </a:r>
              <a:br>
                <a:rPr lang="pt-BR" sz="3200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pt-BR" sz="3200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Dica: utilize embalagens vazias, para não transportar os produtos que você possui para pronta entrega.</a:t>
              </a:r>
            </a:p>
          </p:txBody>
        </p:sp>
        <p:pic>
          <p:nvPicPr>
            <p:cNvPr id="2054" name="Picture 6" descr="ícone alimentos, pacote, produtos lácteos, vaca, bebida, leite">
              <a:extLst>
                <a:ext uri="{FF2B5EF4-FFF2-40B4-BE49-F238E27FC236}">
                  <a16:creationId xmlns:a16="http://schemas.microsoft.com/office/drawing/2014/main" id="{C5ABC4ED-374E-481B-896F-6760E029E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15836">
              <a:off x="11783121" y="7688792"/>
              <a:ext cx="816173" cy="144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67E1171-0EF8-4592-82DF-D9B8790AF2A8}"/>
              </a:ext>
            </a:extLst>
          </p:cNvPr>
          <p:cNvGrpSpPr/>
          <p:nvPr/>
        </p:nvGrpSpPr>
        <p:grpSpPr>
          <a:xfrm>
            <a:off x="11360209" y="9954464"/>
            <a:ext cx="11456579" cy="1661994"/>
            <a:chOff x="11360209" y="9954464"/>
            <a:chExt cx="11456579" cy="1661994"/>
          </a:xfrm>
        </p:grpSpPr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4602ABEC-A197-4637-BA68-34DA695E2A5D}"/>
                </a:ext>
              </a:extLst>
            </p:cNvPr>
            <p:cNvSpPr txBox="1"/>
            <p:nvPr/>
          </p:nvSpPr>
          <p:spPr>
            <a:xfrm>
              <a:off x="13800410" y="9954464"/>
              <a:ext cx="901637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200" b="1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Kits de Início e </a:t>
              </a:r>
              <a:r>
                <a:rPr lang="pt-BR" sz="3200" b="1" dirty="0" err="1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IDs</a:t>
              </a:r>
              <a:r>
                <a:rPr lang="pt-BR" sz="3200" b="1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disponíveis </a:t>
              </a:r>
              <a:r>
                <a:rPr lang="pt-BR" sz="3200" dirty="0">
                  <a:solidFill>
                    <a:srgbClr val="373F47"/>
                  </a:solidFill>
                  <a:effectLst/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para efetivar o recrutamento, além de ingresso</a:t>
              </a:r>
              <a:r>
                <a:rPr lang="pt-BR" sz="3200" dirty="0">
                  <a:solidFill>
                    <a:srgbClr val="373F47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 para os próximos eventos.</a:t>
              </a:r>
              <a:endParaRPr lang="pt-BR" sz="3200" dirty="0">
                <a:solidFill>
                  <a:srgbClr val="373F47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058" name="Picture 10" descr="ícone aperto de mão">
              <a:extLst>
                <a:ext uri="{FF2B5EF4-FFF2-40B4-BE49-F238E27FC236}">
                  <a16:creationId xmlns:a16="http://schemas.microsoft.com/office/drawing/2014/main" id="{CC3EB251-E3C5-44FC-A7B5-1ABDDF58B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0209" y="9954464"/>
              <a:ext cx="1661994" cy="1661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0254380-D6FF-4264-9502-AC6FD297BC2A}"/>
              </a:ext>
            </a:extLst>
          </p:cNvPr>
          <p:cNvGrpSpPr/>
          <p:nvPr/>
        </p:nvGrpSpPr>
        <p:grpSpPr>
          <a:xfrm>
            <a:off x="11446617" y="2745151"/>
            <a:ext cx="10876545" cy="1630084"/>
            <a:chOff x="11446617" y="2745151"/>
            <a:chExt cx="10876545" cy="1630084"/>
          </a:xfrm>
        </p:grpSpPr>
        <p:pic>
          <p:nvPicPr>
            <p:cNvPr id="2050" name="Picture 2" descr="ícone código, computador, criativa, html, processo, tecnologia, web, desenvolvimento">
              <a:extLst>
                <a:ext uri="{FF2B5EF4-FFF2-40B4-BE49-F238E27FC236}">
                  <a16:creationId xmlns:a16="http://schemas.microsoft.com/office/drawing/2014/main" id="{3FF20855-C0A0-451A-908D-7FB4974D5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6617" y="2745151"/>
              <a:ext cx="1630084" cy="1630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7B64F2C9-A473-307A-683A-66A5E7DEEB8D}"/>
                </a:ext>
              </a:extLst>
            </p:cNvPr>
            <p:cNvSpPr txBox="1"/>
            <p:nvPr/>
          </p:nvSpPr>
          <p:spPr>
            <a:xfrm>
              <a:off x="13800410" y="2768314"/>
              <a:ext cx="85227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rgbClr val="373F47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Equipamentos</a:t>
              </a:r>
              <a:r>
                <a:rPr lang="pt-BR" sz="3200" dirty="0">
                  <a:solidFill>
                    <a:srgbClr val="373F47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(caso o local não ofereça): computador, telão, projetor, caixa de som, microfone, </a:t>
              </a:r>
              <a:r>
                <a:rPr lang="pt-BR" sz="3200" dirty="0" err="1">
                  <a:solidFill>
                    <a:srgbClr val="373F47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flipchart</a:t>
              </a:r>
              <a:r>
                <a:rPr lang="pt-BR" sz="3200" dirty="0">
                  <a:solidFill>
                    <a:srgbClr val="373F47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mesas, cadeiras, decoração e toda estrutura higiênica</a:t>
              </a:r>
            </a:p>
          </p:txBody>
        </p:sp>
      </p:grp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C65B11B-C3C1-BC39-54F3-BA93389F9941}"/>
              </a:ext>
            </a:extLst>
          </p:cNvPr>
          <p:cNvCxnSpPr>
            <a:cxnSpLocks/>
          </p:cNvCxnSpPr>
          <p:nvPr/>
        </p:nvCxnSpPr>
        <p:spPr>
          <a:xfrm>
            <a:off x="13954539" y="9660835"/>
            <a:ext cx="2056792" cy="0"/>
          </a:xfrm>
          <a:prstGeom prst="line">
            <a:avLst/>
          </a:prstGeom>
          <a:ln w="76200">
            <a:solidFill>
              <a:srgbClr val="F96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842309A4-4B34-5883-419C-87DBEFA806BE}"/>
              </a:ext>
            </a:extLst>
          </p:cNvPr>
          <p:cNvCxnSpPr>
            <a:cxnSpLocks/>
          </p:cNvCxnSpPr>
          <p:nvPr/>
        </p:nvCxnSpPr>
        <p:spPr>
          <a:xfrm>
            <a:off x="13954539" y="7206556"/>
            <a:ext cx="1907502" cy="0"/>
          </a:xfrm>
          <a:prstGeom prst="line">
            <a:avLst/>
          </a:prstGeom>
          <a:ln w="76200">
            <a:solidFill>
              <a:srgbClr val="F96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7E601491-A1AE-760F-C9A9-616721418C92}"/>
              </a:ext>
            </a:extLst>
          </p:cNvPr>
          <p:cNvCxnSpPr>
            <a:cxnSpLocks/>
          </p:cNvCxnSpPr>
          <p:nvPr/>
        </p:nvCxnSpPr>
        <p:spPr>
          <a:xfrm>
            <a:off x="13954539" y="4830417"/>
            <a:ext cx="1907502" cy="0"/>
          </a:xfrm>
          <a:prstGeom prst="line">
            <a:avLst/>
          </a:prstGeom>
          <a:ln w="76200">
            <a:solidFill>
              <a:srgbClr val="F96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5FF11249-BD29-215B-4CE6-2BF1A3890F01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43" name="Imagem 42" descr="Logotipo, nome da empresa&#10;&#10;Descrição gerada automaticamente">
            <a:extLst>
              <a:ext uri="{FF2B5EF4-FFF2-40B4-BE49-F238E27FC236}">
                <a16:creationId xmlns:a16="http://schemas.microsoft.com/office/drawing/2014/main" id="{3F00278B-4370-F3D2-2234-84784BFE5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pic>
        <p:nvPicPr>
          <p:cNvPr id="7" name="Imagem 6" descr="Grupo de pessoas olhando para a janela&#10;&#10;Descrição gerada automaticamente com confiança média">
            <a:extLst>
              <a:ext uri="{FF2B5EF4-FFF2-40B4-BE49-F238E27FC236}">
                <a16:creationId xmlns:a16="http://schemas.microsoft.com/office/drawing/2014/main" id="{B405B51F-F1DB-4282-A56F-8B2BE2359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8" r="1639"/>
          <a:stretch/>
        </p:blipFill>
        <p:spPr>
          <a:xfrm>
            <a:off x="0" y="11206"/>
            <a:ext cx="10631177" cy="13209633"/>
          </a:xfrm>
          <a:prstGeom prst="rect">
            <a:avLst/>
          </a:prstGeom>
        </p:spPr>
      </p:pic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CD90DA0-FC68-4993-8918-5D3D6B1F71BE}"/>
              </a:ext>
            </a:extLst>
          </p:cNvPr>
          <p:cNvCxnSpPr>
            <a:cxnSpLocks/>
          </p:cNvCxnSpPr>
          <p:nvPr/>
        </p:nvCxnSpPr>
        <p:spPr>
          <a:xfrm>
            <a:off x="10631177" y="2303066"/>
            <a:ext cx="13751235" cy="0"/>
          </a:xfrm>
          <a:prstGeom prst="line">
            <a:avLst/>
          </a:prstGeom>
          <a:ln w="28575">
            <a:solidFill>
              <a:srgbClr val="F96B4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>
            <a:extLst>
              <a:ext uri="{FF2B5EF4-FFF2-40B4-BE49-F238E27FC236}">
                <a16:creationId xmlns:a16="http://schemas.microsoft.com/office/drawing/2014/main" id="{D5A96C25-5821-4C65-886D-4B9DC0DC5614}"/>
              </a:ext>
            </a:extLst>
          </p:cNvPr>
          <p:cNvSpPr txBox="1"/>
          <p:nvPr/>
        </p:nvSpPr>
        <p:spPr>
          <a:xfrm>
            <a:off x="4091791" y="3975772"/>
            <a:ext cx="78537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Vista-se com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elegância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mas lembre-se de usar uma roupa que te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conecte com seu público-alvo.</a:t>
            </a:r>
            <a:endParaRPr lang="pt-BR" sz="3600" b="1" dirty="0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BF8A4B0A-51DD-455B-8624-2AF8CBB59859}"/>
              </a:ext>
            </a:extLst>
          </p:cNvPr>
          <p:cNvSpPr txBox="1"/>
          <p:nvPr/>
        </p:nvSpPr>
        <p:spPr>
          <a:xfrm>
            <a:off x="4091791" y="6805288"/>
            <a:ext cx="7969343" cy="150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Caso opte por usar uma roupa com o logo Herbalife </a:t>
            </a:r>
            <a:r>
              <a:rPr lang="pt-BR" sz="3600" dirty="0" err="1">
                <a:solidFill>
                  <a:srgbClr val="373F47"/>
                </a:solidFill>
                <a:latin typeface="Arial Narrow" panose="020B0606020202030204" pitchFamily="34" charset="0"/>
              </a:rPr>
              <a:t>Nutrition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, certifique-se de usar a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versão correta e atualizada da marca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500512FC-8173-4A2A-9E3E-D820CE1F9BEC}"/>
              </a:ext>
            </a:extLst>
          </p:cNvPr>
          <p:cNvSpPr txBox="1"/>
          <p:nvPr/>
        </p:nvSpPr>
        <p:spPr>
          <a:xfrm>
            <a:off x="4091791" y="9925556"/>
            <a:ext cx="7437331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Lembre-se de usar o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seu pin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! Mostre suas conquistas com orgulho!</a:t>
            </a:r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197807BE-F4A0-4AE5-9CC8-CB8F5097A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27" y="9492099"/>
            <a:ext cx="2534723" cy="1901043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8E2E669B-AFFB-4522-9344-7035E7AF0069}"/>
              </a:ext>
            </a:extLst>
          </p:cNvPr>
          <p:cNvSpPr txBox="1"/>
          <p:nvPr/>
        </p:nvSpPr>
        <p:spPr>
          <a:xfrm>
            <a:off x="14484415" y="4100422"/>
            <a:ext cx="8532393" cy="150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Organize sua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lista de convidados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para que você possa encontrá-los e interagir com eles durante o evento.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423CAB02-10E5-465C-A30B-BBA77785EA2A}"/>
              </a:ext>
            </a:extLst>
          </p:cNvPr>
          <p:cNvSpPr/>
          <p:nvPr/>
        </p:nvSpPr>
        <p:spPr>
          <a:xfrm>
            <a:off x="14551024" y="6950094"/>
            <a:ext cx="783099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Leve materiais para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anotações de dúvidas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e novos aprendizados.</a:t>
            </a:r>
            <a:endParaRPr lang="pt-BR" sz="3600" b="1" dirty="0">
              <a:solidFill>
                <a:srgbClr val="458EF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46C17776-F8B2-46FA-99B3-98B7B3B60C31}"/>
              </a:ext>
            </a:extLst>
          </p:cNvPr>
          <p:cNvSpPr/>
          <p:nvPr/>
        </p:nvSpPr>
        <p:spPr>
          <a:xfrm>
            <a:off x="16224059" y="9104819"/>
            <a:ext cx="6723124" cy="76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/>
            <a:endParaRPr lang="pt-BR" sz="4400" b="1" dirty="0">
              <a:solidFill>
                <a:srgbClr val="F96B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2D4282-7F3E-423D-98FE-92B21A4D6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63" y="7159095"/>
            <a:ext cx="3116458" cy="801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918001D-5076-63BC-059D-B60243C82340}"/>
              </a:ext>
            </a:extLst>
          </p:cNvPr>
          <p:cNvSpPr txBox="1"/>
          <p:nvPr/>
        </p:nvSpPr>
        <p:spPr>
          <a:xfrm>
            <a:off x="14439547" y="9695191"/>
            <a:ext cx="850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Concentre-se e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dê o exemplo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, evite usar o celular ou computador durante as apresentações.</a:t>
            </a:r>
            <a:endParaRPr lang="pt-BR" sz="3600" dirty="0"/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91B577EC-7474-0273-A98C-18BBF9BC01DD}"/>
              </a:ext>
            </a:extLst>
          </p:cNvPr>
          <p:cNvCxnSpPr>
            <a:cxnSpLocks/>
          </p:cNvCxnSpPr>
          <p:nvPr/>
        </p:nvCxnSpPr>
        <p:spPr>
          <a:xfrm>
            <a:off x="530763" y="6211551"/>
            <a:ext cx="11530371" cy="0"/>
          </a:xfrm>
          <a:prstGeom prst="line">
            <a:avLst/>
          </a:prstGeom>
          <a:ln w="76200">
            <a:solidFill>
              <a:srgbClr val="FC41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28CCB971-7E3C-F114-9726-DA9D8A15E9BF}"/>
              </a:ext>
            </a:extLst>
          </p:cNvPr>
          <p:cNvCxnSpPr>
            <a:cxnSpLocks/>
          </p:cNvCxnSpPr>
          <p:nvPr/>
        </p:nvCxnSpPr>
        <p:spPr>
          <a:xfrm>
            <a:off x="530763" y="8894212"/>
            <a:ext cx="11530371" cy="0"/>
          </a:xfrm>
          <a:prstGeom prst="line">
            <a:avLst/>
          </a:prstGeom>
          <a:ln w="76200">
            <a:solidFill>
              <a:srgbClr val="FC41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79439ADB-6740-68B7-CE5D-1A97DDAED6F9}"/>
              </a:ext>
            </a:extLst>
          </p:cNvPr>
          <p:cNvCxnSpPr>
            <a:cxnSpLocks/>
          </p:cNvCxnSpPr>
          <p:nvPr/>
        </p:nvCxnSpPr>
        <p:spPr>
          <a:xfrm>
            <a:off x="12741119" y="6211551"/>
            <a:ext cx="10206064" cy="0"/>
          </a:xfrm>
          <a:prstGeom prst="line">
            <a:avLst/>
          </a:prstGeom>
          <a:ln w="76200">
            <a:solidFill>
              <a:srgbClr val="FC41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D8C256C8-6F65-55D5-0FF5-B512C288E913}"/>
              </a:ext>
            </a:extLst>
          </p:cNvPr>
          <p:cNvCxnSpPr>
            <a:cxnSpLocks/>
          </p:cNvCxnSpPr>
          <p:nvPr/>
        </p:nvCxnSpPr>
        <p:spPr>
          <a:xfrm>
            <a:off x="12741119" y="8894212"/>
            <a:ext cx="10206064" cy="0"/>
          </a:xfrm>
          <a:prstGeom prst="line">
            <a:avLst/>
          </a:prstGeom>
          <a:ln w="76200">
            <a:solidFill>
              <a:srgbClr val="FC41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ângulo 51">
            <a:extLst>
              <a:ext uri="{FF2B5EF4-FFF2-40B4-BE49-F238E27FC236}">
                <a16:creationId xmlns:a16="http://schemas.microsoft.com/office/drawing/2014/main" id="{795123FF-9105-DFD5-8071-2AAC1C1E4941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53" name="Imagem 52" descr="Logotipo, nome da empresa&#10;&#10;Descrição gerada automaticamente">
            <a:extLst>
              <a:ext uri="{FF2B5EF4-FFF2-40B4-BE49-F238E27FC236}">
                <a16:creationId xmlns:a16="http://schemas.microsoft.com/office/drawing/2014/main" id="{0D48B8CC-F5EA-D7D1-BDDC-4515EA971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CD3F0CA5-B41B-444D-9C26-6C8B61ADFFEF}"/>
              </a:ext>
            </a:extLst>
          </p:cNvPr>
          <p:cNvSpPr/>
          <p:nvPr/>
        </p:nvSpPr>
        <p:spPr>
          <a:xfrm>
            <a:off x="830946" y="1309167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FC41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PREPARE-SE PARA O EVENTO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19395D5-4C46-4AC4-87E8-3815447E2B6B}"/>
              </a:ext>
            </a:extLst>
          </p:cNvPr>
          <p:cNvCxnSpPr>
            <a:cxnSpLocks/>
          </p:cNvCxnSpPr>
          <p:nvPr/>
        </p:nvCxnSpPr>
        <p:spPr>
          <a:xfrm>
            <a:off x="-130072" y="2279260"/>
            <a:ext cx="24382413" cy="0"/>
          </a:xfrm>
          <a:prstGeom prst="line">
            <a:avLst/>
          </a:prstGeom>
          <a:ln w="28575">
            <a:solidFill>
              <a:srgbClr val="FC417A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lista de afazeres ">
            <a:extLst>
              <a:ext uri="{FF2B5EF4-FFF2-40B4-BE49-F238E27FC236}">
                <a16:creationId xmlns:a16="http://schemas.microsoft.com/office/drawing/2014/main" id="{884BCDE0-F5B9-44F2-9D9A-8A47A5552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119" y="4003551"/>
            <a:ext cx="1698769" cy="169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aderno ">
            <a:extLst>
              <a:ext uri="{FF2B5EF4-FFF2-40B4-BE49-F238E27FC236}">
                <a16:creationId xmlns:a16="http://schemas.microsoft.com/office/drawing/2014/main" id="{134FDF3D-71AD-4CE9-B9C2-7571A07C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119" y="6617774"/>
            <a:ext cx="1698768" cy="16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martphone ">
            <a:extLst>
              <a:ext uri="{FF2B5EF4-FFF2-40B4-BE49-F238E27FC236}">
                <a16:creationId xmlns:a16="http://schemas.microsoft.com/office/drawing/2014/main" id="{74830A5D-B4E9-45CF-B4E6-F85C54EB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119" y="9593236"/>
            <a:ext cx="1698769" cy="169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roupas masculinas ">
            <a:extLst>
              <a:ext uri="{FF2B5EF4-FFF2-40B4-BE49-F238E27FC236}">
                <a16:creationId xmlns:a16="http://schemas.microsoft.com/office/drawing/2014/main" id="{A7A021C2-F869-4C3E-A96B-19836E1B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05" y="3896548"/>
            <a:ext cx="1912775" cy="19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33">
            <a:extLst>
              <a:ext uri="{FF2B5EF4-FFF2-40B4-BE49-F238E27FC236}">
                <a16:creationId xmlns:a16="http://schemas.microsoft.com/office/drawing/2014/main" id="{C402BBCE-AD26-4517-8AF2-430AD5B2AD06}"/>
              </a:ext>
            </a:extLst>
          </p:cNvPr>
          <p:cNvSpPr txBox="1"/>
          <p:nvPr/>
        </p:nvSpPr>
        <p:spPr>
          <a:xfrm>
            <a:off x="1529630" y="7669408"/>
            <a:ext cx="10521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Esteja com sorriso no rosto e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seja exemplo de atitude positiva,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embre-se que a todo momento você está sendo observado</a:t>
            </a:r>
            <a:endParaRPr lang="pt-BR" sz="3600" b="1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376302C3-7025-47FF-926E-AEB2BAE287A9}"/>
              </a:ext>
            </a:extLst>
          </p:cNvPr>
          <p:cNvSpPr/>
          <p:nvPr/>
        </p:nvSpPr>
        <p:spPr>
          <a:xfrm>
            <a:off x="10061044" y="3247701"/>
            <a:ext cx="598061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72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 QUE FAZER:</a:t>
            </a:r>
            <a:endParaRPr lang="pt-BR" sz="7200" b="1" dirty="0">
              <a:solidFill>
                <a:srgbClr val="458E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E4D8979-EAEB-016C-11EE-ACEFD369410B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B92AE92B-9EC5-1D58-419D-EDE21F0C7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A4402D4-D41C-EF4B-9A6A-7494BA444291}"/>
              </a:ext>
            </a:extLst>
          </p:cNvPr>
          <p:cNvSpPr txBox="1"/>
          <p:nvPr/>
        </p:nvSpPr>
        <p:spPr>
          <a:xfrm>
            <a:off x="1529630" y="5450141"/>
            <a:ext cx="9848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Seja amigável, educado e prestativo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com todas as pessoas.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Evite expressões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 que possam ser mal interpretadas</a:t>
            </a:r>
            <a:endParaRPr lang="pt-BR" sz="3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5871C6-FEAE-B51C-8CAF-FDE8CA0F2A88}"/>
              </a:ext>
            </a:extLst>
          </p:cNvPr>
          <p:cNvSpPr txBox="1"/>
          <p:nvPr/>
        </p:nvSpPr>
        <p:spPr>
          <a:xfrm>
            <a:off x="1529630" y="9839259"/>
            <a:ext cx="9848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Trate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convidado como parte da sua Organização,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afinal você está representando a imagem da </a:t>
            </a:r>
            <a:r>
              <a:rPr lang="pt-BR" sz="3600" dirty="0" err="1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Herbalife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600" dirty="0" err="1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Nutrition</a:t>
            </a:r>
            <a:endParaRPr lang="pt-BR" sz="3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1582D8-545C-BF52-902E-74D5E9C0F975}"/>
              </a:ext>
            </a:extLst>
          </p:cNvPr>
          <p:cNvSpPr txBox="1"/>
          <p:nvPr/>
        </p:nvSpPr>
        <p:spPr>
          <a:xfrm>
            <a:off x="12735763" y="5450141"/>
            <a:ext cx="8953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Seja você um organizador ou não,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coopere com o sucesso do evento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 e reporte qualquer problema ou necessidade para os responsáveis.</a:t>
            </a:r>
            <a:endParaRPr lang="pt-BR" sz="3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3845C93-1C5D-BA9F-BBFF-6D6B3416AD4C}"/>
              </a:ext>
            </a:extLst>
          </p:cNvPr>
          <p:cNvSpPr txBox="1"/>
          <p:nvPr/>
        </p:nvSpPr>
        <p:spPr>
          <a:xfrm>
            <a:off x="12735763" y="7669408"/>
            <a:ext cx="8656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Prepare-se para responder dúvidas ou objeções,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não apresente insegurança, arrogância ou irritabilidade.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2ACE3B-5E5C-D51D-83E8-0EDE12574794}"/>
              </a:ext>
            </a:extLst>
          </p:cNvPr>
          <p:cNvSpPr txBox="1"/>
          <p:nvPr/>
        </p:nvSpPr>
        <p:spPr>
          <a:xfrm>
            <a:off x="12735763" y="9839259"/>
            <a:ext cx="92593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Deixe sempre seu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celular e computador no silencioso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e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 preste atenção durante todo o evento,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mesmo que não seja a sua primeira vez.</a:t>
            </a:r>
            <a:endParaRPr lang="pt-BR" sz="3600" dirty="0"/>
          </a:p>
        </p:txBody>
      </p: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7554908B-2C40-834A-102A-C228A33A9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66" y="2929381"/>
            <a:ext cx="1670770" cy="167077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AD343CA9-D0D8-4FD7-B81C-2CDBE8E96F61}"/>
              </a:ext>
            </a:extLst>
          </p:cNvPr>
          <p:cNvSpPr/>
          <p:nvPr/>
        </p:nvSpPr>
        <p:spPr>
          <a:xfrm>
            <a:off x="830946" y="1309167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FC41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TENHA A POSTURA CORRETA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7CBE5043-4877-4ABA-BDFE-C713293E53F4}"/>
              </a:ext>
            </a:extLst>
          </p:cNvPr>
          <p:cNvCxnSpPr>
            <a:cxnSpLocks/>
          </p:cNvCxnSpPr>
          <p:nvPr/>
        </p:nvCxnSpPr>
        <p:spPr>
          <a:xfrm>
            <a:off x="-130072" y="2279260"/>
            <a:ext cx="24382413" cy="0"/>
          </a:xfrm>
          <a:prstGeom prst="line">
            <a:avLst/>
          </a:prstGeom>
          <a:ln w="28575">
            <a:solidFill>
              <a:srgbClr val="FC417A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7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F00F7051-308D-8014-5921-00B54FCD9F25}"/>
              </a:ext>
            </a:extLst>
          </p:cNvPr>
          <p:cNvSpPr/>
          <p:nvPr/>
        </p:nvSpPr>
        <p:spPr>
          <a:xfrm>
            <a:off x="2671510" y="703410"/>
            <a:ext cx="19039392" cy="182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STS 4.0 – A RETOMADA </a:t>
            </a:r>
          </a:p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DOS EVENTOS PRESENCIAIS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431D82B-892B-43C0-96CB-D69A09B5870A}"/>
              </a:ext>
            </a:extLst>
          </p:cNvPr>
          <p:cNvGrpSpPr/>
          <p:nvPr/>
        </p:nvGrpSpPr>
        <p:grpSpPr>
          <a:xfrm>
            <a:off x="8611609" y="3836843"/>
            <a:ext cx="7367918" cy="7961300"/>
            <a:chOff x="8611609" y="3836843"/>
            <a:chExt cx="7367918" cy="7961300"/>
          </a:xfrm>
        </p:grpSpPr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690CA470-BC7A-573F-F822-4D07AB314D62}"/>
                </a:ext>
              </a:extLst>
            </p:cNvPr>
            <p:cNvSpPr txBox="1"/>
            <p:nvPr/>
          </p:nvSpPr>
          <p:spPr>
            <a:xfrm>
              <a:off x="9783786" y="3836843"/>
              <a:ext cx="5023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DESENVOLVIMENTO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778BDD8-CD95-B536-A20E-CB79C2193782}"/>
                </a:ext>
              </a:extLst>
            </p:cNvPr>
            <p:cNvSpPr txBox="1"/>
            <p:nvPr/>
          </p:nvSpPr>
          <p:spPr>
            <a:xfrm>
              <a:off x="8611609" y="7530500"/>
              <a:ext cx="7367918" cy="426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5720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Convidar 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clientes e prospects para participar do evento</a:t>
              </a:r>
            </a:p>
            <a:p>
              <a:pPr marL="457200" lvl="0" indent="-45720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Organizar e executar 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 evento de forma profissional</a:t>
              </a:r>
            </a:p>
            <a:p>
              <a:pPr marL="457200" lvl="0" indent="-45720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Apresentar o conteúdo e/ou  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esclarecer dúvidas</a:t>
              </a:r>
            </a:p>
            <a:p>
              <a:pPr marL="457200" lvl="0" indent="-45720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 a atitude 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correta para formalizar o fechamento da oportunidade</a:t>
              </a:r>
            </a:p>
          </p:txBody>
        </p:sp>
        <p:pic>
          <p:nvPicPr>
            <p:cNvPr id="38" name="Imagem 37" descr="Desenho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8FF5E3F4-1C19-7ECF-C77D-0E8181407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3146" y="4990974"/>
              <a:ext cx="1924844" cy="192484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357F420-9CF8-477C-BE06-4F834F811C79}"/>
              </a:ext>
            </a:extLst>
          </p:cNvPr>
          <p:cNvGrpSpPr/>
          <p:nvPr/>
        </p:nvGrpSpPr>
        <p:grpSpPr>
          <a:xfrm>
            <a:off x="435456" y="3836843"/>
            <a:ext cx="7273114" cy="7486692"/>
            <a:chOff x="435456" y="3836843"/>
            <a:chExt cx="7273114" cy="7486692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FF520F63-D590-66AD-D628-745A59EA5CE5}"/>
                </a:ext>
              </a:extLst>
            </p:cNvPr>
            <p:cNvSpPr txBox="1"/>
            <p:nvPr/>
          </p:nvSpPr>
          <p:spPr>
            <a:xfrm>
              <a:off x="1560231" y="3836843"/>
              <a:ext cx="5023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OBJETIVOS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3960315-DB0F-CCB2-B8A6-7C786B1C4B0D}"/>
                </a:ext>
              </a:extLst>
            </p:cNvPr>
            <p:cNvSpPr txBox="1"/>
            <p:nvPr/>
          </p:nvSpPr>
          <p:spPr>
            <a:xfrm>
              <a:off x="435456" y="7536088"/>
              <a:ext cx="7273114" cy="3787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5720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Fornecer treinamentos e 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desenvolver a mentalidade de Supervisores e dos membros da Equipe TAB</a:t>
              </a:r>
            </a:p>
            <a:p>
              <a:pPr marL="457200" lvl="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Apresentar o mercado, produtos e a oportunidade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 negócio para clientes e possíveis novos Consultores Independentes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sz="2800" dirty="0"/>
            </a:p>
          </p:txBody>
        </p:sp>
        <p:pic>
          <p:nvPicPr>
            <p:cNvPr id="39" name="Imagem 38" descr="Ícone&#10;&#10;Descrição gerada automaticamente">
              <a:extLst>
                <a:ext uri="{FF2B5EF4-FFF2-40B4-BE49-F238E27FC236}">
                  <a16:creationId xmlns:a16="http://schemas.microsoft.com/office/drawing/2014/main" id="{59F06D23-4C13-EA07-CF9F-CA7EBBABB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766" y="4867149"/>
              <a:ext cx="2172494" cy="2172494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223A48E-8C5B-4927-908B-92EC258B6291}"/>
              </a:ext>
            </a:extLst>
          </p:cNvPr>
          <p:cNvGrpSpPr/>
          <p:nvPr/>
        </p:nvGrpSpPr>
        <p:grpSpPr>
          <a:xfrm>
            <a:off x="17065826" y="3836843"/>
            <a:ext cx="6887297" cy="6920502"/>
            <a:chOff x="17065826" y="3836843"/>
            <a:chExt cx="6887297" cy="6920502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4F39C237-E2F6-B231-8BCF-53CD124805FD}"/>
                </a:ext>
              </a:extLst>
            </p:cNvPr>
            <p:cNvSpPr txBox="1"/>
            <p:nvPr/>
          </p:nvSpPr>
          <p:spPr>
            <a:xfrm>
              <a:off x="17351155" y="3836843"/>
              <a:ext cx="631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RESULTADOS ESPERADOS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6C8F0D2D-644C-C34C-CA21-C662478198F0}"/>
                </a:ext>
              </a:extLst>
            </p:cNvPr>
            <p:cNvSpPr txBox="1"/>
            <p:nvPr/>
          </p:nvSpPr>
          <p:spPr>
            <a:xfrm>
              <a:off x="17065826" y="7530500"/>
              <a:ext cx="6887297" cy="3226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5720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Consultores Independentes mais bem preparados 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para apresentar a oportunidade de negócio</a:t>
              </a:r>
            </a:p>
            <a:p>
              <a:pPr marL="457200" lvl="0" indent="-45720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Aumento de novos 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negócios e Organizações</a:t>
              </a:r>
            </a:p>
            <a:p>
              <a:pPr marL="457200" lvl="0" indent="-457200">
                <a:lnSpc>
                  <a:spcPct val="107000"/>
                </a:lnSpc>
                <a:buFont typeface="Arial" panose="020B0604020202020204" pitchFamily="34" charset="0"/>
                <a:buChar char="•"/>
              </a:pPr>
              <a:r>
                <a:rPr lang="pt-BR" sz="3200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Maior alcance </a:t>
              </a:r>
              <a:r>
                <a:rPr lang="pt-BR" sz="3200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 credibilidade da marca</a:t>
              </a:r>
              <a:endParaRPr lang="pt-BR" sz="3200" dirty="0"/>
            </a:p>
          </p:txBody>
        </p:sp>
        <p:pic>
          <p:nvPicPr>
            <p:cNvPr id="41" name="Imagem 40" descr="Ícone&#10;&#10;Descrição gerada automaticamente">
              <a:extLst>
                <a:ext uri="{FF2B5EF4-FFF2-40B4-BE49-F238E27FC236}">
                  <a16:creationId xmlns:a16="http://schemas.microsoft.com/office/drawing/2014/main" id="{92BF2614-01A6-0F82-70B7-A8D235504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3227" y="4867149"/>
              <a:ext cx="2172495" cy="2172495"/>
            </a:xfrm>
            <a:prstGeom prst="rect">
              <a:avLst/>
            </a:prstGeom>
          </p:spPr>
        </p:pic>
      </p:grpSp>
      <p:sp>
        <p:nvSpPr>
          <p:cNvPr id="44" name="Retângulo 43">
            <a:extLst>
              <a:ext uri="{FF2B5EF4-FFF2-40B4-BE49-F238E27FC236}">
                <a16:creationId xmlns:a16="http://schemas.microsoft.com/office/drawing/2014/main" id="{7BE12880-F58A-A26A-6BD8-D970F18FEE7A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47" name="Imagem 46" descr="Logotipo, nome da empresa&#10;&#10;Descrição gerada automaticamente">
            <a:extLst>
              <a:ext uri="{FF2B5EF4-FFF2-40B4-BE49-F238E27FC236}">
                <a16:creationId xmlns:a16="http://schemas.microsoft.com/office/drawing/2014/main" id="{4C51C6B7-A574-4C06-78D0-5A0BFD33D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69D22B1-260A-4C1E-8D71-230C0D4D913E}"/>
              </a:ext>
            </a:extLst>
          </p:cNvPr>
          <p:cNvCxnSpPr>
            <a:cxnSpLocks/>
          </p:cNvCxnSpPr>
          <p:nvPr/>
        </p:nvCxnSpPr>
        <p:spPr>
          <a:xfrm>
            <a:off x="-187035" y="2737305"/>
            <a:ext cx="24569448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0D09B8D5-A6BB-424E-910C-664C2EA7EFB4}"/>
              </a:ext>
            </a:extLst>
          </p:cNvPr>
          <p:cNvSpPr/>
          <p:nvPr/>
        </p:nvSpPr>
        <p:spPr>
          <a:xfrm>
            <a:off x="8134857" y="4408969"/>
            <a:ext cx="50465" cy="7838435"/>
          </a:xfrm>
          <a:prstGeom prst="rect">
            <a:avLst/>
          </a:prstGeom>
          <a:solidFill>
            <a:srgbClr val="78BE2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2627279-A0E7-4707-8C69-B456F63960B3}"/>
              </a:ext>
            </a:extLst>
          </p:cNvPr>
          <p:cNvSpPr/>
          <p:nvPr/>
        </p:nvSpPr>
        <p:spPr>
          <a:xfrm>
            <a:off x="16340382" y="4400699"/>
            <a:ext cx="50465" cy="7838435"/>
          </a:xfrm>
          <a:prstGeom prst="rect">
            <a:avLst/>
          </a:prstGeom>
          <a:solidFill>
            <a:srgbClr val="78BE2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5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Logotipo, Ícone&#10;&#10;Descrição gerada automaticamente">
            <a:extLst>
              <a:ext uri="{FF2B5EF4-FFF2-40B4-BE49-F238E27FC236}">
                <a16:creationId xmlns:a16="http://schemas.microsoft.com/office/drawing/2014/main" id="{37D1F956-0007-CDBD-64E6-F16C5E75B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66" y="2940712"/>
            <a:ext cx="1670770" cy="167077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96541213-73B5-42F4-0070-3A37E6F66729}"/>
              </a:ext>
            </a:extLst>
          </p:cNvPr>
          <p:cNvSpPr/>
          <p:nvPr/>
        </p:nvSpPr>
        <p:spPr>
          <a:xfrm>
            <a:off x="10061044" y="3249340"/>
            <a:ext cx="7656599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72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 QUE NÃO FAZER:</a:t>
            </a:r>
            <a:endParaRPr lang="pt-BR" sz="7200" b="1" dirty="0">
              <a:solidFill>
                <a:srgbClr val="458E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7ABEA1C-A338-B81C-3B0C-3442467317D2}"/>
              </a:ext>
            </a:extLst>
          </p:cNvPr>
          <p:cNvSpPr txBox="1"/>
          <p:nvPr/>
        </p:nvSpPr>
        <p:spPr>
          <a:xfrm>
            <a:off x="1529631" y="6114652"/>
            <a:ext cx="10200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 Narrow" panose="020B0606020202030204" pitchFamily="34" charset="0"/>
              <a:buChar char="X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Não aborde convidados de outros Consultores Independentes e não critique ou compare ferramentas de negócios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de outras Organizações. </a:t>
            </a:r>
            <a:endParaRPr lang="pt-BR" sz="36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41D60F0-C8A7-9B99-82AA-195AA1833345}"/>
              </a:ext>
            </a:extLst>
          </p:cNvPr>
          <p:cNvSpPr txBox="1"/>
          <p:nvPr/>
        </p:nvSpPr>
        <p:spPr>
          <a:xfrm>
            <a:off x="1529630" y="8888269"/>
            <a:ext cx="10661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 Narrow" panose="020B0606020202030204" pitchFamily="34" charset="0"/>
              <a:buChar char="X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Não aborde prestadores de serviço, funcionários ou hóspedes do local do evento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. O contato deve ser feito apenas com seus convidados. Mantenha uma postura ética.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68DB7B-D1F1-1C09-E4BC-127518C8539F}"/>
              </a:ext>
            </a:extLst>
          </p:cNvPr>
          <p:cNvSpPr txBox="1"/>
          <p:nvPr/>
        </p:nvSpPr>
        <p:spPr>
          <a:xfrm>
            <a:off x="12594485" y="6114652"/>
            <a:ext cx="10200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 Narrow" panose="020B0606020202030204" pitchFamily="34" charset="0"/>
              <a:buChar char="X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Não é permitido fazer vendas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extras no local do evento (receitas, camisetas, itens promocionais, entre outros)</a:t>
            </a:r>
          </a:p>
          <a:p>
            <a:endParaRPr lang="pt-BR" sz="36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A414BC9-6378-05D4-7BB4-E67B5AC74DA0}"/>
              </a:ext>
            </a:extLst>
          </p:cNvPr>
          <p:cNvSpPr/>
          <p:nvPr/>
        </p:nvSpPr>
        <p:spPr>
          <a:xfrm>
            <a:off x="12594485" y="8888269"/>
            <a:ext cx="102000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0000"/>
              </a:buClr>
              <a:buFont typeface="Arial Narrow" panose="020B0606020202030204" pitchFamily="34" charset="0"/>
              <a:buChar char="X"/>
            </a:pP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Não saia da sala durante o evento.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Utilize os intervalos caso precise se ausentar da sala.</a:t>
            </a:r>
          </a:p>
          <a:p>
            <a:pPr marL="457200" indent="-457200">
              <a:buClr>
                <a:srgbClr val="FF0000"/>
              </a:buClr>
              <a:buFont typeface="Arial Narrow" panose="020B0606020202030204" pitchFamily="34" charset="0"/>
              <a:buChar char="X"/>
            </a:pPr>
            <a:endParaRPr lang="pt-BR" sz="3600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119A8397-ECA8-C7BE-CCDC-7075703C0752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33" name="Imagem 32" descr="Logotipo, nome da empresa&#10;&#10;Descrição gerada automaticamente">
            <a:extLst>
              <a:ext uri="{FF2B5EF4-FFF2-40B4-BE49-F238E27FC236}">
                <a16:creationId xmlns:a16="http://schemas.microsoft.com/office/drawing/2014/main" id="{2BC34DDA-7BCC-B5A4-96B0-393CA64A0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D91142A-F3E8-474D-9FF9-B01F28AA6132}"/>
              </a:ext>
            </a:extLst>
          </p:cNvPr>
          <p:cNvSpPr/>
          <p:nvPr/>
        </p:nvSpPr>
        <p:spPr>
          <a:xfrm>
            <a:off x="830946" y="1309167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FC41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TENHA A POSTURA CORRETA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AABEFA1-03E9-4C56-82BE-3BFD30308EFF}"/>
              </a:ext>
            </a:extLst>
          </p:cNvPr>
          <p:cNvCxnSpPr>
            <a:cxnSpLocks/>
          </p:cNvCxnSpPr>
          <p:nvPr/>
        </p:nvCxnSpPr>
        <p:spPr>
          <a:xfrm>
            <a:off x="-130072" y="2279260"/>
            <a:ext cx="24382413" cy="0"/>
          </a:xfrm>
          <a:prstGeom prst="line">
            <a:avLst/>
          </a:prstGeom>
          <a:ln w="28575">
            <a:solidFill>
              <a:srgbClr val="FC417A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E8FDD12-367C-31D3-A9FB-95C7BAA6AAB5}"/>
              </a:ext>
            </a:extLst>
          </p:cNvPr>
          <p:cNvSpPr/>
          <p:nvPr/>
        </p:nvSpPr>
        <p:spPr>
          <a:xfrm>
            <a:off x="6335521" y="1363643"/>
            <a:ext cx="21621135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6600" b="1" dirty="0">
                <a:solidFill>
                  <a:srgbClr val="458E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RECEPÇÃO E INTERAÇÃO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936CBA2-FE30-896D-5A95-9553D84D09A2}"/>
              </a:ext>
            </a:extLst>
          </p:cNvPr>
          <p:cNvSpPr/>
          <p:nvPr/>
        </p:nvSpPr>
        <p:spPr>
          <a:xfrm>
            <a:off x="1534921" y="6322592"/>
            <a:ext cx="5997706" cy="4278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/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Atenção à apresentação pessoal! </a:t>
            </a:r>
          </a:p>
          <a:p>
            <a:pPr algn="ctr" defTabSz="457155"/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Recomendamos que a pessoa que esteja na recepção </a:t>
            </a: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goste de trabalhar com público, 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esteja com </a:t>
            </a: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bom resultado com uso dos produtos e vestida adequadamente. Lembre-se: a recepção é seu cartão de visitas!</a:t>
            </a:r>
            <a:endParaRPr lang="pt-BR" sz="3400" b="1" dirty="0">
              <a:solidFill>
                <a:srgbClr val="F96B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69660B-4AFF-4A4C-A5E4-74290B469696}"/>
              </a:ext>
            </a:extLst>
          </p:cNvPr>
          <p:cNvSpPr/>
          <p:nvPr/>
        </p:nvSpPr>
        <p:spPr>
          <a:xfrm>
            <a:off x="9502731" y="6322592"/>
            <a:ext cx="526256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/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Os Consultores Independentes devem </a:t>
            </a: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receber todos os convidados de forma cordial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 direcioná-los durante o evento</a:t>
            </a:r>
            <a:endParaRPr lang="pt-BR" sz="3400" dirty="0">
              <a:solidFill>
                <a:srgbClr val="F96B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5C39942-7876-45BB-900E-E5F64CEB4B76}"/>
              </a:ext>
            </a:extLst>
          </p:cNvPr>
          <p:cNvSpPr txBox="1"/>
          <p:nvPr/>
        </p:nvSpPr>
        <p:spPr>
          <a:xfrm>
            <a:off x="2661537" y="5296704"/>
            <a:ext cx="415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RECEPÇÃO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639D0D3-CD40-4F53-8018-9A7E01B64F57}"/>
              </a:ext>
            </a:extLst>
          </p:cNvPr>
          <p:cNvSpPr txBox="1"/>
          <p:nvPr/>
        </p:nvSpPr>
        <p:spPr>
          <a:xfrm>
            <a:off x="11010373" y="5296704"/>
            <a:ext cx="415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C4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ANFITRIÃO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41127A2-88AE-4132-B33D-49BDC1C125AD}"/>
              </a:ext>
            </a:extLst>
          </p:cNvPr>
          <p:cNvSpPr txBox="1"/>
          <p:nvPr/>
        </p:nvSpPr>
        <p:spPr>
          <a:xfrm>
            <a:off x="17870581" y="5296704"/>
            <a:ext cx="415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D2D7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FECHAMENTO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3EB2CFD-47EE-E054-DF22-1DD9C7E51C35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4" name="Imagem 23" descr="Logotipo, nome da empresa&#10;&#10;Descrição gerada automaticamente">
            <a:extLst>
              <a:ext uri="{FF2B5EF4-FFF2-40B4-BE49-F238E27FC236}">
                <a16:creationId xmlns:a16="http://schemas.microsoft.com/office/drawing/2014/main" id="{A457BC99-D029-0C1B-1A54-FC33F718D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9D0C9FB-472D-9869-510D-6D4486FA8C98}"/>
              </a:ext>
            </a:extLst>
          </p:cNvPr>
          <p:cNvSpPr/>
          <p:nvPr/>
        </p:nvSpPr>
        <p:spPr>
          <a:xfrm>
            <a:off x="17292604" y="6263569"/>
            <a:ext cx="48716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>
              <a:defRPr/>
            </a:pP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Aproveite o momento para </a:t>
            </a: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tirar as dúvidas 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dos seus prospects e </a:t>
            </a: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realizar o fechamento 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 oportunidade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A9C8A541-188D-B295-E71C-43BE4DBBD90F}"/>
              </a:ext>
            </a:extLst>
          </p:cNvPr>
          <p:cNvSpPr/>
          <p:nvPr/>
        </p:nvSpPr>
        <p:spPr>
          <a:xfrm>
            <a:off x="1212574" y="4160327"/>
            <a:ext cx="7056783" cy="7275443"/>
          </a:xfrm>
          <a:prstGeom prst="roundRect">
            <a:avLst/>
          </a:prstGeom>
          <a:noFill/>
          <a:ln w="28575">
            <a:solidFill>
              <a:srgbClr val="78BE2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B7AFF412-7B70-5A43-8461-0B1D72D9E9E9}"/>
              </a:ext>
            </a:extLst>
          </p:cNvPr>
          <p:cNvSpPr/>
          <p:nvPr/>
        </p:nvSpPr>
        <p:spPr>
          <a:xfrm>
            <a:off x="8817096" y="4148656"/>
            <a:ext cx="7056783" cy="7275443"/>
          </a:xfrm>
          <a:prstGeom prst="roundRect">
            <a:avLst/>
          </a:prstGeom>
          <a:noFill/>
          <a:ln w="28575">
            <a:solidFill>
              <a:srgbClr val="FC417A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C417A"/>
              </a:solidFill>
            </a:endParaRP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E13ACB82-9267-5369-1960-66119CA9740C}"/>
              </a:ext>
            </a:extLst>
          </p:cNvPr>
          <p:cNvSpPr/>
          <p:nvPr/>
        </p:nvSpPr>
        <p:spPr>
          <a:xfrm>
            <a:off x="16421618" y="4148656"/>
            <a:ext cx="7056783" cy="7275443"/>
          </a:xfrm>
          <a:prstGeom prst="roundRect">
            <a:avLst/>
          </a:prstGeom>
          <a:noFill/>
          <a:ln w="28575">
            <a:solidFill>
              <a:srgbClr val="D2D755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: Cantos Arredondados 36">
            <a:extLst>
              <a:ext uri="{FF2B5EF4-FFF2-40B4-BE49-F238E27FC236}">
                <a16:creationId xmlns:a16="http://schemas.microsoft.com/office/drawing/2014/main" id="{C8CDFE6B-8A87-E07F-0C98-57C1FE1BAE26}"/>
              </a:ext>
            </a:extLst>
          </p:cNvPr>
          <p:cNvSpPr/>
          <p:nvPr/>
        </p:nvSpPr>
        <p:spPr>
          <a:xfrm>
            <a:off x="7778355" y="7107878"/>
            <a:ext cx="1543741" cy="1213042"/>
          </a:xfrm>
          <a:prstGeom prst="roundRect">
            <a:avLst>
              <a:gd name="adj" fmla="val 1922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inal de Adição 37">
            <a:extLst>
              <a:ext uri="{FF2B5EF4-FFF2-40B4-BE49-F238E27FC236}">
                <a16:creationId xmlns:a16="http://schemas.microsoft.com/office/drawing/2014/main" id="{EB9DFAC1-D109-F949-B8D7-F42BA6B5100E}"/>
              </a:ext>
            </a:extLst>
          </p:cNvPr>
          <p:cNvSpPr/>
          <p:nvPr/>
        </p:nvSpPr>
        <p:spPr>
          <a:xfrm>
            <a:off x="8139625" y="7294620"/>
            <a:ext cx="810651" cy="746388"/>
          </a:xfrm>
          <a:prstGeom prst="mathPl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: Cantos Arredondados 36">
            <a:extLst>
              <a:ext uri="{FF2B5EF4-FFF2-40B4-BE49-F238E27FC236}">
                <a16:creationId xmlns:a16="http://schemas.microsoft.com/office/drawing/2014/main" id="{E92DC7FA-880F-F006-719B-ABD778C5472F}"/>
              </a:ext>
            </a:extLst>
          </p:cNvPr>
          <p:cNvSpPr/>
          <p:nvPr/>
        </p:nvSpPr>
        <p:spPr>
          <a:xfrm>
            <a:off x="15387593" y="7107878"/>
            <a:ext cx="1543741" cy="1213042"/>
          </a:xfrm>
          <a:prstGeom prst="roundRect">
            <a:avLst>
              <a:gd name="adj" fmla="val 1922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inal de Adição 37">
            <a:extLst>
              <a:ext uri="{FF2B5EF4-FFF2-40B4-BE49-F238E27FC236}">
                <a16:creationId xmlns:a16="http://schemas.microsoft.com/office/drawing/2014/main" id="{90F79930-EEFB-0F93-29D6-F345CB13A577}"/>
              </a:ext>
            </a:extLst>
          </p:cNvPr>
          <p:cNvSpPr/>
          <p:nvPr/>
        </p:nvSpPr>
        <p:spPr>
          <a:xfrm>
            <a:off x="15748863" y="7294620"/>
            <a:ext cx="810651" cy="746388"/>
          </a:xfrm>
          <a:prstGeom prst="mathPl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626036D-4304-48B3-A0B2-37ED90ABE648}"/>
              </a:ext>
            </a:extLst>
          </p:cNvPr>
          <p:cNvCxnSpPr>
            <a:cxnSpLocks/>
          </p:cNvCxnSpPr>
          <p:nvPr/>
        </p:nvCxnSpPr>
        <p:spPr>
          <a:xfrm>
            <a:off x="-183569" y="2274633"/>
            <a:ext cx="24382413" cy="0"/>
          </a:xfrm>
          <a:prstGeom prst="line">
            <a:avLst/>
          </a:prstGeom>
          <a:ln w="28575">
            <a:solidFill>
              <a:srgbClr val="458EF2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799C8F67-A1CF-44FE-8CBF-3E5939712466}"/>
              </a:ext>
            </a:extLst>
          </p:cNvPr>
          <p:cNvSpPr/>
          <p:nvPr/>
        </p:nvSpPr>
        <p:spPr>
          <a:xfrm>
            <a:off x="5860758" y="943492"/>
            <a:ext cx="12969458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FC41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ESTRUTURA DO EVENTO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E91D8351-CD25-4FB4-8DC2-A5C2FFBDD85D}"/>
              </a:ext>
            </a:extLst>
          </p:cNvPr>
          <p:cNvSpPr/>
          <p:nvPr/>
        </p:nvSpPr>
        <p:spPr>
          <a:xfrm>
            <a:off x="8817096" y="3043104"/>
            <a:ext cx="7056783" cy="12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solidFill>
                  <a:srgbClr val="FC417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WORKSHOP DE SUPERVISORES</a:t>
            </a:r>
            <a:endParaRPr lang="pt-BR" sz="3600" b="1" dirty="0">
              <a:solidFill>
                <a:srgbClr val="FC417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0410263A-4C96-4119-8CAF-DA6F76D46173}"/>
              </a:ext>
            </a:extLst>
          </p:cNvPr>
          <p:cNvSpPr/>
          <p:nvPr/>
        </p:nvSpPr>
        <p:spPr>
          <a:xfrm>
            <a:off x="16421618" y="3587891"/>
            <a:ext cx="7056783" cy="63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solidFill>
                  <a:srgbClr val="FC417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STS - CONVIDADOS</a:t>
            </a:r>
            <a:endParaRPr lang="pt-BR" sz="3600" b="1" dirty="0">
              <a:solidFill>
                <a:srgbClr val="FC417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D4D8595-32A1-488F-A2D5-765B2DDB7830}"/>
              </a:ext>
            </a:extLst>
          </p:cNvPr>
          <p:cNvSpPr/>
          <p:nvPr/>
        </p:nvSpPr>
        <p:spPr>
          <a:xfrm>
            <a:off x="1253068" y="10943323"/>
            <a:ext cx="6964523" cy="1372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373F47"/>
                </a:solidFill>
                <a:latin typeface="Arial Narrow" panose="020B0606020202030204" pitchFamily="34" charset="0"/>
              </a:rPr>
              <a:t>Acesse o app e confira conteúdos de treinamentos para se inspirar e apoiar o seu discurso</a:t>
            </a:r>
            <a:r>
              <a:rPr lang="pt-BR" sz="3000" dirty="0">
                <a:solidFill>
                  <a:srgbClr val="373F47"/>
                </a:solidFill>
                <a:latin typeface="Arial Narrow" panose="020B0606020202030204" pitchFamily="34" charset="0"/>
              </a:rPr>
              <a:t>.  </a:t>
            </a:r>
          </a:p>
        </p:txBody>
      </p:sp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7D4DB686-7025-4E93-B033-C7BEB9A0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5" y="10240094"/>
            <a:ext cx="2937156" cy="717179"/>
          </a:xfrm>
          <a:prstGeom prst="rect">
            <a:avLst/>
          </a:prstGeom>
        </p:spPr>
      </p:pic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EB082CAF-8A6D-4859-8C8E-273CA4B4B241}"/>
              </a:ext>
            </a:extLst>
          </p:cNvPr>
          <p:cNvSpPr/>
          <p:nvPr/>
        </p:nvSpPr>
        <p:spPr>
          <a:xfrm>
            <a:off x="8672505" y="10783482"/>
            <a:ext cx="6964523" cy="13358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373F47"/>
                </a:solidFill>
                <a:latin typeface="Arial Narrow" panose="020B0606020202030204" pitchFamily="34" charset="0"/>
              </a:rPr>
              <a:t>Encontre mais informações sobre as promoções e regras para se qualificar no site oficial de Eventos e Promoções da Herbalife </a:t>
            </a:r>
            <a:r>
              <a:rPr lang="pt-BR" sz="2800" dirty="0" err="1">
                <a:solidFill>
                  <a:srgbClr val="373F47"/>
                </a:solidFill>
                <a:latin typeface="Arial Narrow" panose="020B0606020202030204" pitchFamily="34" charset="0"/>
              </a:rPr>
              <a:t>Nutrition</a:t>
            </a:r>
            <a:endParaRPr lang="pt-BR" sz="2800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FDA35A26-B708-4B2A-9320-DD8AD3C0FEFF}"/>
              </a:ext>
            </a:extLst>
          </p:cNvPr>
          <p:cNvSpPr/>
          <p:nvPr/>
        </p:nvSpPr>
        <p:spPr>
          <a:xfrm>
            <a:off x="16109088" y="10849237"/>
            <a:ext cx="6964523" cy="12130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373F47"/>
                </a:solidFill>
                <a:latin typeface="Arial Narrow" panose="020B0606020202030204" pitchFamily="34" charset="0"/>
              </a:rPr>
              <a:t>Baixe o conteúdo em Power Point e os vídeos oficiais da Herbalife </a:t>
            </a:r>
            <a:r>
              <a:rPr lang="pt-BR" sz="2800" dirty="0" err="1">
                <a:solidFill>
                  <a:srgbClr val="373F47"/>
                </a:solidFill>
                <a:latin typeface="Arial Narrow" panose="020B0606020202030204" pitchFamily="34" charset="0"/>
              </a:rPr>
              <a:t>Nutrition</a:t>
            </a:r>
            <a:r>
              <a:rPr lang="pt-BR" sz="2800" dirty="0">
                <a:solidFill>
                  <a:srgbClr val="373F47"/>
                </a:solidFill>
                <a:latin typeface="Arial Narrow" panose="020B0606020202030204" pitchFamily="34" charset="0"/>
              </a:rPr>
              <a:t> para apresentar a oportunidade aos convidados do seu evento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85AEE1DC-219A-F3C0-CEAF-C80D136F9242}"/>
              </a:ext>
            </a:extLst>
          </p:cNvPr>
          <p:cNvSpPr/>
          <p:nvPr/>
        </p:nvSpPr>
        <p:spPr>
          <a:xfrm>
            <a:off x="1234122" y="2635142"/>
            <a:ext cx="7056783" cy="7275443"/>
          </a:xfrm>
          <a:prstGeom prst="roundRect">
            <a:avLst/>
          </a:prstGeom>
          <a:noFill/>
          <a:ln w="28575">
            <a:solidFill>
              <a:srgbClr val="FC4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BAEDB7D5-32E9-9731-F030-B89693667897}"/>
              </a:ext>
            </a:extLst>
          </p:cNvPr>
          <p:cNvSpPr/>
          <p:nvPr/>
        </p:nvSpPr>
        <p:spPr>
          <a:xfrm>
            <a:off x="8817096" y="2628727"/>
            <a:ext cx="7056783" cy="7275443"/>
          </a:xfrm>
          <a:prstGeom prst="roundRect">
            <a:avLst/>
          </a:prstGeom>
          <a:noFill/>
          <a:ln w="28575">
            <a:solidFill>
              <a:srgbClr val="FC4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7672E445-90FA-23EC-0700-BD89972FC44B}"/>
              </a:ext>
            </a:extLst>
          </p:cNvPr>
          <p:cNvSpPr/>
          <p:nvPr/>
        </p:nvSpPr>
        <p:spPr>
          <a:xfrm>
            <a:off x="16421618" y="2628726"/>
            <a:ext cx="7056783" cy="7275443"/>
          </a:xfrm>
          <a:prstGeom prst="roundRect">
            <a:avLst/>
          </a:prstGeom>
          <a:noFill/>
          <a:ln w="28575">
            <a:solidFill>
              <a:srgbClr val="FC4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: Cantos Arredondados 36">
            <a:extLst>
              <a:ext uri="{FF2B5EF4-FFF2-40B4-BE49-F238E27FC236}">
                <a16:creationId xmlns:a16="http://schemas.microsoft.com/office/drawing/2014/main" id="{9D1B059C-A6DB-755C-91B6-D61DA047AEA7}"/>
              </a:ext>
            </a:extLst>
          </p:cNvPr>
          <p:cNvSpPr/>
          <p:nvPr/>
        </p:nvSpPr>
        <p:spPr>
          <a:xfrm>
            <a:off x="7778355" y="5587948"/>
            <a:ext cx="1543741" cy="1213042"/>
          </a:xfrm>
          <a:prstGeom prst="roundRect">
            <a:avLst>
              <a:gd name="adj" fmla="val 1922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Sinal de Adição 37">
            <a:extLst>
              <a:ext uri="{FF2B5EF4-FFF2-40B4-BE49-F238E27FC236}">
                <a16:creationId xmlns:a16="http://schemas.microsoft.com/office/drawing/2014/main" id="{F76A4EDF-F20C-3554-7DB4-0B7989D71DF1}"/>
              </a:ext>
            </a:extLst>
          </p:cNvPr>
          <p:cNvSpPr/>
          <p:nvPr/>
        </p:nvSpPr>
        <p:spPr>
          <a:xfrm>
            <a:off x="8139625" y="5774690"/>
            <a:ext cx="810651" cy="746388"/>
          </a:xfrm>
          <a:prstGeom prst="mathPlus">
            <a:avLst/>
          </a:prstGeom>
          <a:solidFill>
            <a:srgbClr val="FC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: Cantos Arredondados 36">
            <a:extLst>
              <a:ext uri="{FF2B5EF4-FFF2-40B4-BE49-F238E27FC236}">
                <a16:creationId xmlns:a16="http://schemas.microsoft.com/office/drawing/2014/main" id="{7098DD2E-AC32-0FD2-045B-940F3402AFDC}"/>
              </a:ext>
            </a:extLst>
          </p:cNvPr>
          <p:cNvSpPr/>
          <p:nvPr/>
        </p:nvSpPr>
        <p:spPr>
          <a:xfrm>
            <a:off x="15387593" y="5587948"/>
            <a:ext cx="1543741" cy="1213042"/>
          </a:xfrm>
          <a:prstGeom prst="roundRect">
            <a:avLst>
              <a:gd name="adj" fmla="val 1922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Sinal de Adição 37">
            <a:extLst>
              <a:ext uri="{FF2B5EF4-FFF2-40B4-BE49-F238E27FC236}">
                <a16:creationId xmlns:a16="http://schemas.microsoft.com/office/drawing/2014/main" id="{480C663C-A7E5-2119-7B0E-75200123F9E8}"/>
              </a:ext>
            </a:extLst>
          </p:cNvPr>
          <p:cNvSpPr/>
          <p:nvPr/>
        </p:nvSpPr>
        <p:spPr>
          <a:xfrm>
            <a:off x="15748863" y="5774690"/>
            <a:ext cx="810651" cy="746388"/>
          </a:xfrm>
          <a:prstGeom prst="mathPlus">
            <a:avLst/>
          </a:prstGeom>
          <a:solidFill>
            <a:srgbClr val="FC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9E5E018-40B3-F14E-6A26-7F9D1A70BAC4}"/>
              </a:ext>
            </a:extLst>
          </p:cNvPr>
          <p:cNvSpPr txBox="1"/>
          <p:nvPr/>
        </p:nvSpPr>
        <p:spPr>
          <a:xfrm>
            <a:off x="1873007" y="3425980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C417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SESSÃO DE LIDERANÇA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D02B43-60FA-4968-8174-152591DF2EBD}"/>
              </a:ext>
            </a:extLst>
          </p:cNvPr>
          <p:cNvSpPr txBox="1"/>
          <p:nvPr/>
        </p:nvSpPr>
        <p:spPr>
          <a:xfrm>
            <a:off x="1327950" y="4457343"/>
            <a:ext cx="688655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Aquecer 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a sala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Resgatar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 a confiança e pertencimento do Consultor Independente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Perspectivas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 do evento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Atitude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 e postura correta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Dicas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 e instruções para fechamento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Conteúdos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 de empreendedorismo e liderança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1B99932-E47E-4FA2-A1CB-9A1553344583}"/>
              </a:ext>
            </a:extLst>
          </p:cNvPr>
          <p:cNvSpPr txBox="1"/>
          <p:nvPr/>
        </p:nvSpPr>
        <p:spPr>
          <a:xfrm>
            <a:off x="9079798" y="4350399"/>
            <a:ext cx="63523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Métodos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 de negócio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Como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 aumentar os lucros usando diferentes formas de ganhos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Construção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 de ativo, com base em vendas e recrutamento (como fazer os 500, 1000, 1500, 2500)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Como ter mais convidados 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no próximo evento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373F47"/>
                </a:solidFill>
                <a:latin typeface="Arial Narrow" panose="020B0606020202030204" pitchFamily="34" charset="0"/>
              </a:rPr>
              <a:t>Promoções vigentes para Supervisores </a:t>
            </a:r>
            <a:r>
              <a:rPr lang="pt-BR" sz="3400" dirty="0">
                <a:solidFill>
                  <a:srgbClr val="373F47"/>
                </a:solidFill>
                <a:latin typeface="Arial Narrow" panose="020B0606020202030204" pitchFamily="34" charset="0"/>
              </a:rPr>
              <a:t>e como qualificar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10049CD-CF13-436C-923F-2B8035598617}"/>
              </a:ext>
            </a:extLst>
          </p:cNvPr>
          <p:cNvSpPr txBox="1"/>
          <p:nvPr/>
        </p:nvSpPr>
        <p:spPr>
          <a:xfrm>
            <a:off x="16751725" y="4990673"/>
            <a:ext cx="6396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Palestra sobre </a:t>
            </a:r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t-BR" sz="3600" b="1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ercado</a:t>
            </a:r>
            <a:r>
              <a:rPr lang="pt-BR" sz="3600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tendências, </a:t>
            </a:r>
            <a:r>
              <a:rPr lang="pt-BR" sz="3600" b="1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fortalezas</a:t>
            </a:r>
            <a:r>
              <a:rPr lang="pt-BR" sz="3600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credenciais </a:t>
            </a:r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3600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erbalife </a:t>
            </a:r>
            <a:r>
              <a:rPr lang="pt-BR" sz="3600" dirty="0" err="1">
                <a:solidFill>
                  <a:srgbClr val="373F47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t-BR" sz="3600" dirty="0" err="1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utrition</a:t>
            </a:r>
            <a:r>
              <a:rPr lang="pt-BR" sz="3600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600" b="1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portfolio de produtos</a:t>
            </a:r>
            <a:r>
              <a:rPr lang="pt-BR" sz="3600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600" b="1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oportunidade de negócio</a:t>
            </a:r>
            <a:r>
              <a:rPr lang="pt-BR" sz="3600" dirty="0">
                <a:solidFill>
                  <a:srgbClr val="373F4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crescimento, além de histórias inspiradoras de sucesso.</a:t>
            </a:r>
            <a:endParaRPr lang="pt-BR" sz="3600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B7411E6-92E2-4795-8DD7-2EE0F5D32653}"/>
              </a:ext>
            </a:extLst>
          </p:cNvPr>
          <p:cNvCxnSpPr>
            <a:cxnSpLocks/>
          </p:cNvCxnSpPr>
          <p:nvPr/>
        </p:nvCxnSpPr>
        <p:spPr>
          <a:xfrm>
            <a:off x="-55303" y="1968503"/>
            <a:ext cx="24382413" cy="0"/>
          </a:xfrm>
          <a:prstGeom prst="line">
            <a:avLst/>
          </a:prstGeom>
          <a:ln w="28575">
            <a:solidFill>
              <a:srgbClr val="FC417A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1F51ECD-3E85-4A9A-ABD9-77C064FD779F}"/>
              </a:ext>
            </a:extLst>
          </p:cNvPr>
          <p:cNvGrpSpPr/>
          <p:nvPr/>
        </p:nvGrpSpPr>
        <p:grpSpPr>
          <a:xfrm>
            <a:off x="2951902" y="12418568"/>
            <a:ext cx="3281040" cy="993960"/>
            <a:chOff x="2951902" y="12418568"/>
            <a:chExt cx="3281040" cy="993960"/>
          </a:xfrm>
        </p:grpSpPr>
        <p:sp>
          <p:nvSpPr>
            <p:cNvPr id="31" name="Retângulo: Cantos Arredondados 30">
              <a:hlinkClick r:id="rId3"/>
              <a:extLst>
                <a:ext uri="{FF2B5EF4-FFF2-40B4-BE49-F238E27FC236}">
                  <a16:creationId xmlns:a16="http://schemas.microsoft.com/office/drawing/2014/main" id="{10DFE4D2-1928-402C-8E97-0EEDB0B7D627}"/>
                </a:ext>
              </a:extLst>
            </p:cNvPr>
            <p:cNvSpPr/>
            <p:nvPr/>
          </p:nvSpPr>
          <p:spPr>
            <a:xfrm>
              <a:off x="2951902" y="12418568"/>
              <a:ext cx="3281040" cy="652305"/>
            </a:xfrm>
            <a:prstGeom prst="round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0" b="1" dirty="0">
                  <a:latin typeface="Arial Narrow" panose="020B0606020202030204" pitchFamily="34" charset="0"/>
                </a:rPr>
                <a:t>ACESSE!</a:t>
              </a:r>
            </a:p>
          </p:txBody>
        </p:sp>
        <p:pic>
          <p:nvPicPr>
            <p:cNvPr id="24" name="Picture 4" descr="ícone um dedo, clique em, preto, mão, simbolo">
              <a:extLst>
                <a:ext uri="{FF2B5EF4-FFF2-40B4-BE49-F238E27FC236}">
                  <a16:creationId xmlns:a16="http://schemas.microsoft.com/office/drawing/2014/main" id="{9DCAA259-9E8F-44DC-BA0B-4EAF65F69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817" y="12600090"/>
              <a:ext cx="812438" cy="81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A46A849-F400-421A-8688-DDF7F9F7A1B9}"/>
              </a:ext>
            </a:extLst>
          </p:cNvPr>
          <p:cNvGrpSpPr/>
          <p:nvPr/>
        </p:nvGrpSpPr>
        <p:grpSpPr>
          <a:xfrm>
            <a:off x="10514246" y="12418568"/>
            <a:ext cx="3281040" cy="1052501"/>
            <a:chOff x="10514246" y="12418568"/>
            <a:chExt cx="3281040" cy="1052501"/>
          </a:xfrm>
        </p:grpSpPr>
        <p:sp>
          <p:nvSpPr>
            <p:cNvPr id="39" name="Retângulo: Cantos Arredondados 38">
              <a:hlinkClick r:id="rId5"/>
              <a:extLst>
                <a:ext uri="{FF2B5EF4-FFF2-40B4-BE49-F238E27FC236}">
                  <a16:creationId xmlns:a16="http://schemas.microsoft.com/office/drawing/2014/main" id="{2EE9D3C3-BE9F-4A2D-B049-494B4AB7309C}"/>
                </a:ext>
              </a:extLst>
            </p:cNvPr>
            <p:cNvSpPr/>
            <p:nvPr/>
          </p:nvSpPr>
          <p:spPr>
            <a:xfrm>
              <a:off x="10514246" y="12418568"/>
              <a:ext cx="3281040" cy="646282"/>
            </a:xfrm>
            <a:prstGeom prst="round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0" b="1" dirty="0">
                  <a:latin typeface="Arial Narrow" panose="020B0606020202030204" pitchFamily="34" charset="0"/>
                </a:rPr>
                <a:t>CONFIRA!</a:t>
              </a:r>
            </a:p>
          </p:txBody>
        </p:sp>
        <p:pic>
          <p:nvPicPr>
            <p:cNvPr id="27" name="Picture 4" descr="ícone um dedo, clique em, preto, mão, simbolo">
              <a:extLst>
                <a:ext uri="{FF2B5EF4-FFF2-40B4-BE49-F238E27FC236}">
                  <a16:creationId xmlns:a16="http://schemas.microsoft.com/office/drawing/2014/main" id="{8BDB60BF-6EDE-4768-900E-4C8CE0D93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2848" y="12658631"/>
              <a:ext cx="812438" cy="81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78BDB42-F976-4F02-9105-0CFDA77924F4}"/>
              </a:ext>
            </a:extLst>
          </p:cNvPr>
          <p:cNvGrpSpPr/>
          <p:nvPr/>
        </p:nvGrpSpPr>
        <p:grpSpPr>
          <a:xfrm>
            <a:off x="18309489" y="12418568"/>
            <a:ext cx="3281040" cy="1052501"/>
            <a:chOff x="18309489" y="12418568"/>
            <a:chExt cx="3281040" cy="1052501"/>
          </a:xfrm>
        </p:grpSpPr>
        <p:sp>
          <p:nvSpPr>
            <p:cNvPr id="46" name="Retângulo: Cantos Arredondados 45">
              <a:hlinkClick r:id="rId6"/>
              <a:extLst>
                <a:ext uri="{FF2B5EF4-FFF2-40B4-BE49-F238E27FC236}">
                  <a16:creationId xmlns:a16="http://schemas.microsoft.com/office/drawing/2014/main" id="{DD486E29-D9FC-4A3A-A5C9-3676DAA3C216}"/>
                </a:ext>
              </a:extLst>
            </p:cNvPr>
            <p:cNvSpPr/>
            <p:nvPr/>
          </p:nvSpPr>
          <p:spPr>
            <a:xfrm>
              <a:off x="18309489" y="12418568"/>
              <a:ext cx="3281040" cy="646282"/>
            </a:xfrm>
            <a:prstGeom prst="round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0" b="1" dirty="0">
                  <a:latin typeface="Arial Narrow" panose="020B0606020202030204" pitchFamily="34" charset="0"/>
                </a:rPr>
                <a:t>BAIXE AQUI!</a:t>
              </a:r>
            </a:p>
          </p:txBody>
        </p:sp>
        <p:pic>
          <p:nvPicPr>
            <p:cNvPr id="28" name="Picture 4" descr="ícone um dedo, clique em, preto, mão, simbolo">
              <a:extLst>
                <a:ext uri="{FF2B5EF4-FFF2-40B4-BE49-F238E27FC236}">
                  <a16:creationId xmlns:a16="http://schemas.microsoft.com/office/drawing/2014/main" id="{26D4C01F-C507-4856-B889-635A71946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8091" y="12658631"/>
              <a:ext cx="812438" cy="81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54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20953245-DC80-4518-9AB5-29BB8FEEFB58}"/>
              </a:ext>
            </a:extLst>
          </p:cNvPr>
          <p:cNvSpPr/>
          <p:nvPr/>
        </p:nvSpPr>
        <p:spPr>
          <a:xfrm>
            <a:off x="13931542" y="19596282"/>
            <a:ext cx="3001516" cy="435368"/>
          </a:xfrm>
          <a:prstGeom prst="roundRect">
            <a:avLst/>
          </a:prstGeom>
          <a:solidFill>
            <a:srgbClr val="78BE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latin typeface="Arial Narrow" panose="020B0606020202030204" pitchFamily="34" charset="0"/>
              </a:rPr>
              <a:t>BAIXE AQUI!</a:t>
            </a:r>
          </a:p>
        </p:txBody>
      </p:sp>
      <p:pic>
        <p:nvPicPr>
          <p:cNvPr id="52" name="Picture 4" descr="ícone um dedo, clique em, preto, mão, simbolo">
            <a:extLst>
              <a:ext uri="{FF2B5EF4-FFF2-40B4-BE49-F238E27FC236}">
                <a16:creationId xmlns:a16="http://schemas.microsoft.com/office/drawing/2014/main" id="{167A7799-5AAB-4C45-A0DA-F700A269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525" y="19672911"/>
            <a:ext cx="652306" cy="6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E52221CF-DBA6-9BD7-0FD2-AA68FB7C5342}"/>
              </a:ext>
            </a:extLst>
          </p:cNvPr>
          <p:cNvSpPr/>
          <p:nvPr/>
        </p:nvSpPr>
        <p:spPr>
          <a:xfrm>
            <a:off x="10915638" y="11222696"/>
            <a:ext cx="7722056" cy="53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/>
            <a:endParaRPr lang="pt-BR" sz="4400" b="1" dirty="0">
              <a:solidFill>
                <a:srgbClr val="F96B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7F630E18-1BCB-5B3A-007A-EC8232BDE013}"/>
              </a:ext>
            </a:extLst>
          </p:cNvPr>
          <p:cNvSpPr/>
          <p:nvPr/>
        </p:nvSpPr>
        <p:spPr>
          <a:xfrm>
            <a:off x="11653221" y="8473006"/>
            <a:ext cx="7730384" cy="57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/>
            <a:endParaRPr lang="pt-BR" sz="4400" b="1" dirty="0">
              <a:solidFill>
                <a:srgbClr val="F96B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B458356-BC27-0788-0F2F-9442C285B19C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60" name="Imagem 59" descr="Logotipo, nome da empresa&#10;&#10;Descrição gerada automaticamente">
            <a:extLst>
              <a:ext uri="{FF2B5EF4-FFF2-40B4-BE49-F238E27FC236}">
                <a16:creationId xmlns:a16="http://schemas.microsoft.com/office/drawing/2014/main" id="{5431B05C-FF96-2660-9BF6-19D1A47FE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grpSp>
        <p:nvGrpSpPr>
          <p:cNvPr id="64" name="Agrupar 63">
            <a:extLst>
              <a:ext uri="{FF2B5EF4-FFF2-40B4-BE49-F238E27FC236}">
                <a16:creationId xmlns:a16="http://schemas.microsoft.com/office/drawing/2014/main" id="{274826B7-AA64-1D4C-F23C-F4A1E7EF1925}"/>
              </a:ext>
            </a:extLst>
          </p:cNvPr>
          <p:cNvGrpSpPr/>
          <p:nvPr/>
        </p:nvGrpSpPr>
        <p:grpSpPr>
          <a:xfrm>
            <a:off x="14695534" y="6587743"/>
            <a:ext cx="3343982" cy="915586"/>
            <a:chOff x="18696868" y="6159915"/>
            <a:chExt cx="3343982" cy="915586"/>
          </a:xfrm>
        </p:grpSpPr>
        <p:sp>
          <p:nvSpPr>
            <p:cNvPr id="65" name="Retângulo Arredondado 64">
              <a:extLst>
                <a:ext uri="{FF2B5EF4-FFF2-40B4-BE49-F238E27FC236}">
                  <a16:creationId xmlns:a16="http://schemas.microsoft.com/office/drawing/2014/main" id="{70425B12-5804-237D-25F7-1C3025B81E18}"/>
                </a:ext>
              </a:extLst>
            </p:cNvPr>
            <p:cNvSpPr/>
            <p:nvPr/>
          </p:nvSpPr>
          <p:spPr>
            <a:xfrm>
              <a:off x="18696868" y="6159915"/>
              <a:ext cx="3343982" cy="915586"/>
            </a:xfrm>
            <a:prstGeom prst="round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66" name="Picture 4" descr="ícone um dedo, clique em, preto, mão, simbolo">
              <a:extLst>
                <a:ext uri="{FF2B5EF4-FFF2-40B4-BE49-F238E27FC236}">
                  <a16:creationId xmlns:a16="http://schemas.microsoft.com/office/drawing/2014/main" id="{DEBEAB24-E433-81FF-E789-C3E439644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7419" y="6353108"/>
              <a:ext cx="529200" cy="5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B7A6E127-62FC-C01D-4D43-768288BE98F9}"/>
                </a:ext>
              </a:extLst>
            </p:cNvPr>
            <p:cNvSpPr txBox="1"/>
            <p:nvPr/>
          </p:nvSpPr>
          <p:spPr>
            <a:xfrm>
              <a:off x="19496619" y="6356098"/>
              <a:ext cx="22648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BAIXE AQUI</a:t>
              </a:r>
              <a:endPara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603508EE-E5F8-D19B-CD54-F04945C8368C}"/>
              </a:ext>
            </a:extLst>
          </p:cNvPr>
          <p:cNvSpPr txBox="1"/>
          <p:nvPr/>
        </p:nvSpPr>
        <p:spPr>
          <a:xfrm>
            <a:off x="10544354" y="4265183"/>
            <a:ext cx="12166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373F47"/>
                </a:solidFill>
                <a:latin typeface="Arial Narrow" panose="020B0606020202030204" pitchFamily="34" charset="0"/>
              </a:rPr>
              <a:t>Guia  Prático: Como Organizar um STS de Sucesso – 4.0</a:t>
            </a:r>
          </a:p>
          <a:p>
            <a:r>
              <a:rPr lang="pt-BR" sz="4000" dirty="0">
                <a:solidFill>
                  <a:srgbClr val="373F47"/>
                </a:solidFill>
                <a:latin typeface="Arial Narrow" panose="020B0606020202030204" pitchFamily="34" charset="0"/>
              </a:rPr>
              <a:t>Baixe o Guia completo com todas as dicas que você viu neste evento e muito mais orientações para o sucesso do seu STS!</a:t>
            </a:r>
            <a:endParaRPr lang="pt-BR" sz="4000" dirty="0"/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2219ED45-5D2F-A789-A26E-BBEC203FE0FB}"/>
              </a:ext>
            </a:extLst>
          </p:cNvPr>
          <p:cNvGrpSpPr/>
          <p:nvPr/>
        </p:nvGrpSpPr>
        <p:grpSpPr>
          <a:xfrm>
            <a:off x="14695534" y="10207428"/>
            <a:ext cx="3343982" cy="915586"/>
            <a:chOff x="18696868" y="6159915"/>
            <a:chExt cx="3343982" cy="915586"/>
          </a:xfrm>
        </p:grpSpPr>
        <p:sp>
          <p:nvSpPr>
            <p:cNvPr id="74" name="Retângulo Arredondado 73">
              <a:extLst>
                <a:ext uri="{FF2B5EF4-FFF2-40B4-BE49-F238E27FC236}">
                  <a16:creationId xmlns:a16="http://schemas.microsoft.com/office/drawing/2014/main" id="{616A8CB3-EA17-3F90-23CC-4017C895D2AA}"/>
                </a:ext>
              </a:extLst>
            </p:cNvPr>
            <p:cNvSpPr/>
            <p:nvPr/>
          </p:nvSpPr>
          <p:spPr>
            <a:xfrm>
              <a:off x="18696868" y="6159915"/>
              <a:ext cx="3343982" cy="915586"/>
            </a:xfrm>
            <a:prstGeom prst="round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75" name="Picture 4" descr="ícone um dedo, clique em, preto, mão, simbolo">
              <a:extLst>
                <a:ext uri="{FF2B5EF4-FFF2-40B4-BE49-F238E27FC236}">
                  <a16:creationId xmlns:a16="http://schemas.microsoft.com/office/drawing/2014/main" id="{05C394BE-C0A1-887F-269F-57AE7919A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7419" y="6353108"/>
              <a:ext cx="529200" cy="5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4A9E741F-E171-B75E-F6FD-C01A4FFCD97B}"/>
                </a:ext>
              </a:extLst>
            </p:cNvPr>
            <p:cNvSpPr txBox="1"/>
            <p:nvPr/>
          </p:nvSpPr>
          <p:spPr>
            <a:xfrm>
              <a:off x="19496619" y="6356098"/>
              <a:ext cx="22648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BAIXE AQUI</a:t>
              </a:r>
              <a:endPara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tângulo 97">
            <a:extLst>
              <a:ext uri="{FF2B5EF4-FFF2-40B4-BE49-F238E27FC236}">
                <a16:creationId xmlns:a16="http://schemas.microsoft.com/office/drawing/2014/main" id="{91B33C2B-4D00-FF61-50C4-2C657EEB5EF2}"/>
              </a:ext>
            </a:extLst>
          </p:cNvPr>
          <p:cNvSpPr/>
          <p:nvPr/>
        </p:nvSpPr>
        <p:spPr>
          <a:xfrm>
            <a:off x="10178668" y="673186"/>
            <a:ext cx="13030020" cy="2689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BAIXE O CONTEÚDO COMPLETO DESTE TREINAMENTO!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1B0F9426-71FD-4C03-B72F-D2F321939495}"/>
              </a:ext>
            </a:extLst>
          </p:cNvPr>
          <p:cNvCxnSpPr>
            <a:cxnSpLocks/>
          </p:cNvCxnSpPr>
          <p:nvPr/>
        </p:nvCxnSpPr>
        <p:spPr>
          <a:xfrm>
            <a:off x="8799864" y="3362577"/>
            <a:ext cx="15582548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>
            <a:extLst>
              <a:ext uri="{FF2B5EF4-FFF2-40B4-BE49-F238E27FC236}">
                <a16:creationId xmlns:a16="http://schemas.microsoft.com/office/drawing/2014/main" id="{FD0AFC1D-3C55-48FE-B4D6-7495D60982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51" t="10952" r="35240" b="11675"/>
          <a:stretch/>
        </p:blipFill>
        <p:spPr>
          <a:xfrm>
            <a:off x="543403" y="549178"/>
            <a:ext cx="8603673" cy="12114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2AD51D72-E8CF-4107-80B1-6DDE432EAAA5}"/>
              </a:ext>
            </a:extLst>
          </p:cNvPr>
          <p:cNvSpPr txBox="1"/>
          <p:nvPr/>
        </p:nvSpPr>
        <p:spPr>
          <a:xfrm>
            <a:off x="10569014" y="8484565"/>
            <a:ext cx="1326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373F47"/>
                </a:solidFill>
                <a:latin typeface="Arial Narrow" panose="020B0606020202030204" pitchFamily="34" charset="0"/>
              </a:rPr>
              <a:t>Apresentação: Treinamento para Treinadores</a:t>
            </a:r>
          </a:p>
          <a:p>
            <a:r>
              <a:rPr lang="pt-BR" sz="4000" dirty="0">
                <a:solidFill>
                  <a:srgbClr val="373F47"/>
                </a:solidFill>
                <a:latin typeface="Arial Narrow" panose="020B0606020202030204" pitchFamily="34" charset="0"/>
              </a:rPr>
              <a:t>Baixe esta apresentação e oriente os seus coordenadores de evento!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8860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m 96">
            <a:extLst>
              <a:ext uri="{FF2B5EF4-FFF2-40B4-BE49-F238E27FC236}">
                <a16:creationId xmlns:a16="http://schemas.microsoft.com/office/drawing/2014/main" id="{D67C5056-BCE0-8D3B-78BC-174263AFF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64" t="5755" r="67347" b="6062"/>
          <a:stretch/>
        </p:blipFill>
        <p:spPr>
          <a:xfrm>
            <a:off x="-4691012" y="0"/>
            <a:ext cx="13748892" cy="13353133"/>
          </a:xfrm>
          <a:prstGeom prst="rect">
            <a:avLst/>
          </a:prstGeom>
        </p:spPr>
      </p:pic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20953245-DC80-4518-9AB5-29BB8FEEFB58}"/>
              </a:ext>
            </a:extLst>
          </p:cNvPr>
          <p:cNvSpPr/>
          <p:nvPr/>
        </p:nvSpPr>
        <p:spPr>
          <a:xfrm>
            <a:off x="13931542" y="19596282"/>
            <a:ext cx="3001516" cy="435368"/>
          </a:xfrm>
          <a:prstGeom prst="roundRect">
            <a:avLst/>
          </a:prstGeom>
          <a:solidFill>
            <a:srgbClr val="78BE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latin typeface="Arial Narrow" panose="020B0606020202030204" pitchFamily="34" charset="0"/>
              </a:rPr>
              <a:t>BAIXE AQUI!</a:t>
            </a:r>
          </a:p>
        </p:txBody>
      </p:sp>
      <p:pic>
        <p:nvPicPr>
          <p:cNvPr id="52" name="Picture 4" descr="ícone um dedo, clique em, preto, mão, simbolo">
            <a:extLst>
              <a:ext uri="{FF2B5EF4-FFF2-40B4-BE49-F238E27FC236}">
                <a16:creationId xmlns:a16="http://schemas.microsoft.com/office/drawing/2014/main" id="{167A7799-5AAB-4C45-A0DA-F700A269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525" y="19672911"/>
            <a:ext cx="652306" cy="6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E52221CF-DBA6-9BD7-0FD2-AA68FB7C5342}"/>
              </a:ext>
            </a:extLst>
          </p:cNvPr>
          <p:cNvSpPr/>
          <p:nvPr/>
        </p:nvSpPr>
        <p:spPr>
          <a:xfrm>
            <a:off x="10432344" y="6324650"/>
            <a:ext cx="7722056" cy="533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/>
            <a:endParaRPr lang="pt-BR" sz="4400" b="1" dirty="0">
              <a:solidFill>
                <a:srgbClr val="F96B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7F630E18-1BCB-5B3A-007A-EC8232BDE013}"/>
              </a:ext>
            </a:extLst>
          </p:cNvPr>
          <p:cNvSpPr/>
          <p:nvPr/>
        </p:nvSpPr>
        <p:spPr>
          <a:xfrm>
            <a:off x="10433457" y="8473006"/>
            <a:ext cx="7730384" cy="57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5"/>
            <a:endParaRPr lang="pt-BR" sz="4400" b="1" dirty="0">
              <a:solidFill>
                <a:srgbClr val="F96B4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B458356-BC27-0788-0F2F-9442C285B19C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60" name="Imagem 59" descr="Logotipo, nome da empresa&#10;&#10;Descrição gerada automaticamente">
            <a:extLst>
              <a:ext uri="{FF2B5EF4-FFF2-40B4-BE49-F238E27FC236}">
                <a16:creationId xmlns:a16="http://schemas.microsoft.com/office/drawing/2014/main" id="{5431B05C-FF96-2660-9BF6-19D1A47FE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3591B48C-88C0-F87F-C71F-A69E2600B5AB}"/>
              </a:ext>
            </a:extLst>
          </p:cNvPr>
          <p:cNvSpPr txBox="1"/>
          <p:nvPr/>
        </p:nvSpPr>
        <p:spPr>
          <a:xfrm>
            <a:off x="11427876" y="6589608"/>
            <a:ext cx="12117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Vídeo “</a:t>
            </a:r>
            <a:r>
              <a:rPr lang="pt-BR" sz="3600" b="1" i="1" dirty="0">
                <a:solidFill>
                  <a:srgbClr val="373F47"/>
                </a:solidFill>
                <a:latin typeface="Arial Narrow" panose="020B0606020202030204" pitchFamily="34" charset="0"/>
              </a:rPr>
              <a:t>Da semente ao alimento”:</a:t>
            </a:r>
          </a:p>
          <a:p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Mostre o processo produtivo e a ciência por trás dos nossos produtos</a:t>
            </a:r>
            <a:endParaRPr lang="pt-BR" sz="3600" dirty="0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9F13A68B-DF75-EFB5-BA2A-8BC70526247B}"/>
              </a:ext>
            </a:extLst>
          </p:cNvPr>
          <p:cNvSpPr txBox="1"/>
          <p:nvPr/>
        </p:nvSpPr>
        <p:spPr>
          <a:xfrm>
            <a:off x="11427876" y="4898982"/>
            <a:ext cx="10788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Vídeo “</a:t>
            </a:r>
            <a:r>
              <a:rPr lang="pt-BR" sz="3600" b="1" i="1" dirty="0">
                <a:solidFill>
                  <a:srgbClr val="373F47"/>
                </a:solidFill>
                <a:latin typeface="Arial Narrow" panose="020B0606020202030204" pitchFamily="34" charset="0"/>
              </a:rPr>
              <a:t>Propósito Herbalife </a:t>
            </a:r>
            <a:r>
              <a:rPr lang="pt-BR" sz="3600" b="1" i="1" dirty="0" err="1">
                <a:solidFill>
                  <a:srgbClr val="373F47"/>
                </a:solidFill>
                <a:latin typeface="Arial Narrow" panose="020B0606020202030204" pitchFamily="34" charset="0"/>
              </a:rPr>
              <a:t>Nutrition</a:t>
            </a:r>
            <a:r>
              <a:rPr lang="pt-BR" sz="3600" b="1" i="1" dirty="0">
                <a:solidFill>
                  <a:srgbClr val="373F47"/>
                </a:solidFill>
                <a:latin typeface="Arial Narrow" panose="020B0606020202030204" pitchFamily="34" charset="0"/>
              </a:rPr>
              <a:t>”:  </a:t>
            </a:r>
          </a:p>
          <a:p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Compartilhe o propósito do consultor independente</a:t>
            </a:r>
            <a:endParaRPr lang="pt-BR" sz="3600" dirty="0"/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603508EE-E5F8-D19B-CD54-F04945C8368C}"/>
              </a:ext>
            </a:extLst>
          </p:cNvPr>
          <p:cNvSpPr txBox="1"/>
          <p:nvPr/>
        </p:nvSpPr>
        <p:spPr>
          <a:xfrm>
            <a:off x="11427876" y="3212813"/>
            <a:ext cx="1118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Apresentação Completa STS para Convidados:</a:t>
            </a:r>
          </a:p>
          <a:p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Baixe o conteúdo completo e atualizado para usar em seu evento.</a:t>
            </a:r>
            <a:endParaRPr lang="pt-BR" sz="3600" dirty="0"/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7B06AB32-6B53-1860-FE9A-5F8EABBF4295}"/>
              </a:ext>
            </a:extLst>
          </p:cNvPr>
          <p:cNvSpPr txBox="1"/>
          <p:nvPr/>
        </p:nvSpPr>
        <p:spPr>
          <a:xfrm>
            <a:off x="11427876" y="8380750"/>
            <a:ext cx="12644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Vídeo “</a:t>
            </a:r>
            <a:r>
              <a:rPr lang="pt-BR" sz="3600" b="1" i="1" dirty="0">
                <a:solidFill>
                  <a:srgbClr val="373F47"/>
                </a:solidFill>
                <a:latin typeface="Arial Narrow" panose="020B0606020202030204" pitchFamily="34" charset="0"/>
              </a:rPr>
              <a:t>Fortalezas Herbalife”:</a:t>
            </a:r>
          </a:p>
          <a:p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Compartilhe a solidez da nossa empresa e mostre porque somos a Nº 1</a:t>
            </a:r>
            <a:endParaRPr lang="pt-BR" sz="3600" dirty="0"/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7B13BDD-A5A7-EF89-89F6-19ECA37455E2}"/>
              </a:ext>
            </a:extLst>
          </p:cNvPr>
          <p:cNvSpPr txBox="1"/>
          <p:nvPr/>
        </p:nvSpPr>
        <p:spPr>
          <a:xfrm>
            <a:off x="11427876" y="10088313"/>
            <a:ext cx="12117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</a:rPr>
              <a:t>Materiais para divulgação do evento:</a:t>
            </a:r>
          </a:p>
          <a:p>
            <a:r>
              <a:rPr lang="pt-BR" sz="3600" dirty="0">
                <a:solidFill>
                  <a:srgbClr val="373F47"/>
                </a:solidFill>
                <a:latin typeface="Arial Narrow" panose="020B0606020202030204" pitchFamily="34" charset="0"/>
              </a:rPr>
              <a:t>Promova seu evento nas redes sociais, reuniões online e muito mais.</a:t>
            </a:r>
            <a:endParaRPr lang="pt-BR" sz="3600" dirty="0"/>
          </a:p>
        </p:txBody>
      </p:sp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A56DE509-21F5-AFF8-8F72-AAB90B7B1DD3}"/>
              </a:ext>
            </a:extLst>
          </p:cNvPr>
          <p:cNvCxnSpPr/>
          <p:nvPr/>
        </p:nvCxnSpPr>
        <p:spPr>
          <a:xfrm>
            <a:off x="9688401" y="4636397"/>
            <a:ext cx="907462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>
            <a:extLst>
              <a:ext uri="{FF2B5EF4-FFF2-40B4-BE49-F238E27FC236}">
                <a16:creationId xmlns:a16="http://schemas.microsoft.com/office/drawing/2014/main" id="{17E96CE3-AA94-88A8-7274-6AD2EA271189}"/>
              </a:ext>
            </a:extLst>
          </p:cNvPr>
          <p:cNvCxnSpPr/>
          <p:nvPr/>
        </p:nvCxnSpPr>
        <p:spPr>
          <a:xfrm>
            <a:off x="9688401" y="6348695"/>
            <a:ext cx="907462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05E8586A-2086-F401-77EE-2BC95635070D}"/>
              </a:ext>
            </a:extLst>
          </p:cNvPr>
          <p:cNvCxnSpPr/>
          <p:nvPr/>
        </p:nvCxnSpPr>
        <p:spPr>
          <a:xfrm>
            <a:off x="9723576" y="8059293"/>
            <a:ext cx="907462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7F357900-6837-07B5-E01A-D65DEA89868C}"/>
              </a:ext>
            </a:extLst>
          </p:cNvPr>
          <p:cNvCxnSpPr/>
          <p:nvPr/>
        </p:nvCxnSpPr>
        <p:spPr>
          <a:xfrm>
            <a:off x="9688401" y="9815294"/>
            <a:ext cx="907462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BB623C0-F195-793D-92AF-235FFDAE6A6B}"/>
              </a:ext>
            </a:extLst>
          </p:cNvPr>
          <p:cNvGrpSpPr/>
          <p:nvPr/>
        </p:nvGrpSpPr>
        <p:grpSpPr>
          <a:xfrm>
            <a:off x="10870737" y="11586742"/>
            <a:ext cx="10217593" cy="1561868"/>
            <a:chOff x="18696867" y="6015390"/>
            <a:chExt cx="10217593" cy="1561868"/>
          </a:xfrm>
        </p:grpSpPr>
        <p:sp>
          <p:nvSpPr>
            <p:cNvPr id="89" name="Retângulo Arredondado 88">
              <a:hlinkClick r:id="rId6"/>
              <a:extLst>
                <a:ext uri="{FF2B5EF4-FFF2-40B4-BE49-F238E27FC236}">
                  <a16:creationId xmlns:a16="http://schemas.microsoft.com/office/drawing/2014/main" id="{1A64B4A3-8817-081A-D377-B9D2038ED00C}"/>
                </a:ext>
              </a:extLst>
            </p:cNvPr>
            <p:cNvSpPr/>
            <p:nvPr/>
          </p:nvSpPr>
          <p:spPr>
            <a:xfrm>
              <a:off x="18696867" y="6015390"/>
              <a:ext cx="10217593" cy="1334933"/>
            </a:xfrm>
            <a:prstGeom prst="round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90" name="Picture 4" descr="ícone um dedo, clique em, preto, mão, simbolo">
              <a:extLst>
                <a:ext uri="{FF2B5EF4-FFF2-40B4-BE49-F238E27FC236}">
                  <a16:creationId xmlns:a16="http://schemas.microsoft.com/office/drawing/2014/main" id="{AD4A64A1-1CCC-C8C5-F9AD-21E58C125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1306" y="6754104"/>
              <a:ext cx="823154" cy="823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CaixaDeTexto 90">
              <a:hlinkClick r:id="rId6"/>
              <a:extLst>
                <a:ext uri="{FF2B5EF4-FFF2-40B4-BE49-F238E27FC236}">
                  <a16:creationId xmlns:a16="http://schemas.microsoft.com/office/drawing/2014/main" id="{916AF968-F7A7-A721-E70E-7575A4CBF7E3}"/>
                </a:ext>
              </a:extLst>
            </p:cNvPr>
            <p:cNvSpPr txBox="1"/>
            <p:nvPr/>
          </p:nvSpPr>
          <p:spPr>
            <a:xfrm>
              <a:off x="18961144" y="6132942"/>
              <a:ext cx="931216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BAIXE TODOS ESTES ARQUIVOS EM:</a:t>
              </a:r>
            </a:p>
            <a:p>
              <a:r>
                <a:rPr lang="pt-BR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https://eventosepromoherbalife.com/sts-brasil/</a:t>
              </a:r>
            </a:p>
          </p:txBody>
        </p:sp>
      </p:grpSp>
      <p:sp>
        <p:nvSpPr>
          <p:cNvPr id="98" name="Retângulo 97">
            <a:extLst>
              <a:ext uri="{FF2B5EF4-FFF2-40B4-BE49-F238E27FC236}">
                <a16:creationId xmlns:a16="http://schemas.microsoft.com/office/drawing/2014/main" id="{91B33C2B-4D00-FF61-50C4-2C657EEB5EF2}"/>
              </a:ext>
            </a:extLst>
          </p:cNvPr>
          <p:cNvSpPr/>
          <p:nvPr/>
        </p:nvSpPr>
        <p:spPr>
          <a:xfrm>
            <a:off x="9315273" y="1506702"/>
            <a:ext cx="14756809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MATERIAIS E CONTEÚDOS STS 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1B0F9426-71FD-4C03-B72F-D2F321939495}"/>
              </a:ext>
            </a:extLst>
          </p:cNvPr>
          <p:cNvCxnSpPr>
            <a:cxnSpLocks/>
          </p:cNvCxnSpPr>
          <p:nvPr/>
        </p:nvCxnSpPr>
        <p:spPr>
          <a:xfrm>
            <a:off x="9057880" y="2429516"/>
            <a:ext cx="15324532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m 40" descr="Ícone&#10;&#10;Descrição gerada automaticamente">
            <a:extLst>
              <a:ext uri="{FF2B5EF4-FFF2-40B4-BE49-F238E27FC236}">
                <a16:creationId xmlns:a16="http://schemas.microsoft.com/office/drawing/2014/main" id="{E63DBD74-21C5-4DAE-A75A-832F83AC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84" y="3324768"/>
            <a:ext cx="942166" cy="942166"/>
          </a:xfrm>
          <a:prstGeom prst="rect">
            <a:avLst/>
          </a:prstGeom>
        </p:spPr>
      </p:pic>
      <p:pic>
        <p:nvPicPr>
          <p:cNvPr id="42" name="Imagem 41" descr="Ícone&#10;&#10;Descrição gerada automaticamente">
            <a:extLst>
              <a:ext uri="{FF2B5EF4-FFF2-40B4-BE49-F238E27FC236}">
                <a16:creationId xmlns:a16="http://schemas.microsoft.com/office/drawing/2014/main" id="{3212B6EA-D636-4602-A5EB-C00BCF828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84" y="5020613"/>
            <a:ext cx="942166" cy="942166"/>
          </a:xfrm>
          <a:prstGeom prst="rect">
            <a:avLst/>
          </a:prstGeom>
        </p:spPr>
      </p:pic>
      <p:pic>
        <p:nvPicPr>
          <p:cNvPr id="43" name="Imagem 42" descr="Ícone&#10;&#10;Descrição gerada automaticamente">
            <a:extLst>
              <a:ext uri="{FF2B5EF4-FFF2-40B4-BE49-F238E27FC236}">
                <a16:creationId xmlns:a16="http://schemas.microsoft.com/office/drawing/2014/main" id="{ACD2AFE6-35AC-4D45-B256-BAAE2B26C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77" y="6755613"/>
            <a:ext cx="942166" cy="942166"/>
          </a:xfrm>
          <a:prstGeom prst="rect">
            <a:avLst/>
          </a:prstGeom>
        </p:spPr>
      </p:pic>
      <p:pic>
        <p:nvPicPr>
          <p:cNvPr id="44" name="Imagem 43" descr="Ícone&#10;&#10;Descrição gerada automaticamente">
            <a:extLst>
              <a:ext uri="{FF2B5EF4-FFF2-40B4-BE49-F238E27FC236}">
                <a16:creationId xmlns:a16="http://schemas.microsoft.com/office/drawing/2014/main" id="{8DB13956-BD75-48DE-86C1-6C0C9CEF2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77" y="8451237"/>
            <a:ext cx="942166" cy="942166"/>
          </a:xfrm>
          <a:prstGeom prst="rect">
            <a:avLst/>
          </a:prstGeom>
        </p:spPr>
      </p:pic>
      <p:pic>
        <p:nvPicPr>
          <p:cNvPr id="45" name="Imagem 44" descr="Ícone&#10;&#10;Descrição gerada automaticamente">
            <a:extLst>
              <a:ext uri="{FF2B5EF4-FFF2-40B4-BE49-F238E27FC236}">
                <a16:creationId xmlns:a16="http://schemas.microsoft.com/office/drawing/2014/main" id="{0A2942FF-5E3E-4A97-9A37-C196F3253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77" y="10191831"/>
            <a:ext cx="942166" cy="9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0855D93-3F15-41A9-BB0A-0A0E2A96AC5E}"/>
              </a:ext>
            </a:extLst>
          </p:cNvPr>
          <p:cNvCxnSpPr>
            <a:cxnSpLocks/>
          </p:cNvCxnSpPr>
          <p:nvPr/>
        </p:nvCxnSpPr>
        <p:spPr>
          <a:xfrm>
            <a:off x="2450028" y="10296266"/>
            <a:ext cx="833808" cy="0"/>
          </a:xfrm>
          <a:prstGeom prst="line">
            <a:avLst/>
          </a:prstGeom>
          <a:ln w="152400" cap="rnd">
            <a:solidFill>
              <a:srgbClr val="CCD5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9034325" y="5196684"/>
            <a:ext cx="1178870" cy="1543684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C4CFD5-34A6-4764-9C67-964924933E27}"/>
              </a:ext>
            </a:extLst>
          </p:cNvPr>
          <p:cNvSpPr txBox="1"/>
          <p:nvPr/>
        </p:nvSpPr>
        <p:spPr>
          <a:xfrm>
            <a:off x="2369176" y="9372936"/>
            <a:ext cx="2365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solidFill>
                  <a:srgbClr val="4F5058"/>
                </a:solidFill>
                <a:latin typeface="Arial Black" panose="020B0A04020102020204" pitchFamily="34" charset="0"/>
              </a:rPr>
              <a:t>LOGO</a:t>
            </a:r>
          </a:p>
        </p:txBody>
      </p:sp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04193DA7-F0B2-4DCE-84E1-83AB925B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39" y="3621301"/>
            <a:ext cx="9590656" cy="564211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61CDA11-8212-4D7A-BF72-85AA7D9AC4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67" t="22074" r="20583" b="39852"/>
          <a:stretch/>
        </p:blipFill>
        <p:spPr>
          <a:xfrm>
            <a:off x="12414847" y="4189531"/>
            <a:ext cx="10915154" cy="391240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61EB5EA-C31D-4A80-A7C9-9F82C8681172}"/>
              </a:ext>
            </a:extLst>
          </p:cNvPr>
          <p:cNvSpPr txBox="1"/>
          <p:nvPr/>
        </p:nvSpPr>
        <p:spPr>
          <a:xfrm>
            <a:off x="12573943" y="9372936"/>
            <a:ext cx="3685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solidFill>
                  <a:srgbClr val="4F5058"/>
                </a:solidFill>
                <a:latin typeface="Arial Black" panose="020B0A04020102020204" pitchFamily="34" charset="0"/>
              </a:rPr>
              <a:t>CONVITE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CDEDF93-F69B-444C-9C77-D3F91AA39C43}"/>
              </a:ext>
            </a:extLst>
          </p:cNvPr>
          <p:cNvCxnSpPr>
            <a:cxnSpLocks/>
          </p:cNvCxnSpPr>
          <p:nvPr/>
        </p:nvCxnSpPr>
        <p:spPr>
          <a:xfrm>
            <a:off x="12830949" y="10296266"/>
            <a:ext cx="833808" cy="0"/>
          </a:xfrm>
          <a:prstGeom prst="line">
            <a:avLst/>
          </a:prstGeom>
          <a:ln w="152400" cap="rnd">
            <a:solidFill>
              <a:srgbClr val="CCD5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>
            <a:extLst>
              <a:ext uri="{FF2B5EF4-FFF2-40B4-BE49-F238E27FC236}">
                <a16:creationId xmlns:a16="http://schemas.microsoft.com/office/drawing/2014/main" id="{659A509F-BB73-48D2-A7BA-6DD8AD41DC44}"/>
              </a:ext>
            </a:extLst>
          </p:cNvPr>
          <p:cNvSpPr/>
          <p:nvPr/>
        </p:nvSpPr>
        <p:spPr>
          <a:xfrm>
            <a:off x="519545" y="835507"/>
            <a:ext cx="23343322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MATERIAIS PARA DIVULGAÇÃO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BD86DBC-A1E8-7481-B034-C35836D13714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1" name="Imagem 20" descr="Logotipo, nome da empresa&#10;&#10;Descrição gerada automaticamente">
            <a:extLst>
              <a:ext uri="{FF2B5EF4-FFF2-40B4-BE49-F238E27FC236}">
                <a16:creationId xmlns:a16="http://schemas.microsoft.com/office/drawing/2014/main" id="{1BCE0AA9-843A-EA4C-2FE9-AD619205C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2AF3295-5CD7-4990-81EF-532C557B7D28}"/>
              </a:ext>
            </a:extLst>
          </p:cNvPr>
          <p:cNvCxnSpPr>
            <a:cxnSpLocks/>
          </p:cNvCxnSpPr>
          <p:nvPr/>
        </p:nvCxnSpPr>
        <p:spPr>
          <a:xfrm flipV="1">
            <a:off x="1" y="1830293"/>
            <a:ext cx="24382412" cy="22739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1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9034325" y="5196684"/>
            <a:ext cx="1178870" cy="1543684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D5C2C46-E4CD-49C9-89A5-8AFAD95241B1}"/>
              </a:ext>
            </a:extLst>
          </p:cNvPr>
          <p:cNvSpPr txBox="1"/>
          <p:nvPr/>
        </p:nvSpPr>
        <p:spPr>
          <a:xfrm>
            <a:off x="1946886" y="2528362"/>
            <a:ext cx="46921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BANNER BEM-VINDO</a:t>
            </a:r>
          </a:p>
          <a:p>
            <a:r>
              <a:rPr lang="pt-BR" sz="2000" dirty="0">
                <a:solidFill>
                  <a:srgbClr val="4F5058"/>
                </a:solidFill>
                <a:latin typeface="Arial Narrow" panose="020B0606020202030204" pitchFamily="34" charset="0"/>
              </a:rPr>
              <a:t>Medida: 1 x 2 m</a:t>
            </a:r>
            <a:endParaRPr lang="pt-BR" sz="2000" b="1" dirty="0">
              <a:latin typeface="Arial Narrow" panose="020B0606020202030204" pitchFamily="34" charset="0"/>
            </a:endParaRPr>
          </a:p>
        </p:txBody>
      </p:sp>
      <p:pic>
        <p:nvPicPr>
          <p:cNvPr id="21" name="Imagem 20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219ECF48-DA80-4EF4-8215-626A9D73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87" y="3500341"/>
            <a:ext cx="4653432" cy="9220423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48522CCF-D628-4FD2-8B34-9BF96293B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3" y="3506616"/>
            <a:ext cx="4692153" cy="929714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C2EAD96B-20D0-42AE-8180-6219F0DB6440}"/>
              </a:ext>
            </a:extLst>
          </p:cNvPr>
          <p:cNvSpPr txBox="1"/>
          <p:nvPr/>
        </p:nvSpPr>
        <p:spPr>
          <a:xfrm>
            <a:off x="9304844" y="2486865"/>
            <a:ext cx="47849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BANNER DIVULGAÇÃO</a:t>
            </a:r>
          </a:p>
          <a:p>
            <a:r>
              <a:rPr lang="pt-BR" sz="2000" b="1" dirty="0">
                <a:latin typeface="Arial Narrow" panose="020B0606020202030204" pitchFamily="34" charset="0"/>
              </a:rPr>
              <a:t>Medida: 1 x 2 m</a:t>
            </a:r>
          </a:p>
        </p:txBody>
      </p:sp>
      <p:pic>
        <p:nvPicPr>
          <p:cNvPr id="25" name="Imagem 24" descr="Uma imagem contendo Texto&#10;&#10;Descrição gerada automaticamente">
            <a:extLst>
              <a:ext uri="{FF2B5EF4-FFF2-40B4-BE49-F238E27FC236}">
                <a16:creationId xmlns:a16="http://schemas.microsoft.com/office/drawing/2014/main" id="{A65B055C-2B28-4891-A3E4-5DDB9758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856" y="3474720"/>
            <a:ext cx="4729343" cy="9414554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69712D52-8405-4816-B612-567002E14EAA}"/>
              </a:ext>
            </a:extLst>
          </p:cNvPr>
          <p:cNvSpPr txBox="1"/>
          <p:nvPr/>
        </p:nvSpPr>
        <p:spPr>
          <a:xfrm>
            <a:off x="16662800" y="2473126"/>
            <a:ext cx="5120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BANNER DIVULGAÇÃO</a:t>
            </a:r>
          </a:p>
          <a:p>
            <a:r>
              <a:rPr lang="pt-BR" sz="2000" b="1" dirty="0">
                <a:latin typeface="Arial Narrow" panose="020B0606020202030204" pitchFamily="34" charset="0"/>
              </a:rPr>
              <a:t>Medida: 1 x 2 m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18361AC-E32C-F9D8-1718-2BDD024400F5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7ED5A940-077D-7BF7-66C6-B5DAB0DCF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D1D2D72-B62A-4B07-9BB0-28637AC10A40}"/>
              </a:ext>
            </a:extLst>
          </p:cNvPr>
          <p:cNvSpPr/>
          <p:nvPr/>
        </p:nvSpPr>
        <p:spPr>
          <a:xfrm>
            <a:off x="519545" y="835507"/>
            <a:ext cx="23343322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MATERIAIS PARA DIVULGAÇÃO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9FB5B34-88A9-4834-803B-D9F7BFA6A95E}"/>
              </a:ext>
            </a:extLst>
          </p:cNvPr>
          <p:cNvCxnSpPr>
            <a:cxnSpLocks/>
          </p:cNvCxnSpPr>
          <p:nvPr/>
        </p:nvCxnSpPr>
        <p:spPr>
          <a:xfrm flipV="1">
            <a:off x="1" y="1830293"/>
            <a:ext cx="24382412" cy="22739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349419-0B32-4156-9A61-A2B788587D49}"/>
              </a:ext>
            </a:extLst>
          </p:cNvPr>
          <p:cNvSpPr txBox="1"/>
          <p:nvPr/>
        </p:nvSpPr>
        <p:spPr>
          <a:xfrm>
            <a:off x="18782422" y="12889274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373F47"/>
                </a:solidFill>
                <a:latin typeface="Arial Narrow" panose="020B0606020202030204" pitchFamily="34" charset="0"/>
              </a:rPr>
              <a:t>FONTE:  EUROMONITOR 2022</a:t>
            </a:r>
          </a:p>
        </p:txBody>
      </p:sp>
    </p:spTree>
    <p:extLst>
      <p:ext uri="{BB962C8B-B14F-4D97-AF65-F5344CB8AC3E}">
        <p14:creationId xmlns:p14="http://schemas.microsoft.com/office/powerpoint/2010/main" val="35660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9034325" y="5196684"/>
            <a:ext cx="1178870" cy="1543684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4" name="Imagem 13" descr="Linha do tempo&#10;&#10;Descrição gerada automaticamente com confiança média">
            <a:extLst>
              <a:ext uri="{FF2B5EF4-FFF2-40B4-BE49-F238E27FC236}">
                <a16:creationId xmlns:a16="http://schemas.microsoft.com/office/drawing/2014/main" id="{473EF676-6A60-4C30-ADDC-C2CBD8874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41" y="3961538"/>
            <a:ext cx="4833105" cy="859218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374D35-41DE-4E9E-BF94-6156595D2DFA}"/>
              </a:ext>
            </a:extLst>
          </p:cNvPr>
          <p:cNvSpPr txBox="1"/>
          <p:nvPr/>
        </p:nvSpPr>
        <p:spPr>
          <a:xfrm>
            <a:off x="3093541" y="2792712"/>
            <a:ext cx="44580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BANNER BEM-VINDO</a:t>
            </a:r>
          </a:p>
          <a:p>
            <a:r>
              <a:rPr lang="pt-BR" sz="2000" dirty="0">
                <a:solidFill>
                  <a:srgbClr val="4F5058"/>
                </a:solidFill>
                <a:latin typeface="Arial Black" panose="020B0A04020102020204" pitchFamily="34" charset="0"/>
              </a:rPr>
              <a:t>Medida: 1 x 2 m</a:t>
            </a:r>
            <a:endParaRPr lang="pt-BR" sz="2000" b="1" dirty="0">
              <a:latin typeface="Arial Narrow" panose="020B0606020202030204" pitchFamily="34" charset="0"/>
            </a:endParaRPr>
          </a:p>
        </p:txBody>
      </p:sp>
      <p:pic>
        <p:nvPicPr>
          <p:cNvPr id="17" name="Imagem 16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A952A9E0-CD26-4792-9BF0-11ECDBC7C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195" y="3982154"/>
            <a:ext cx="12375051" cy="696096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9551B58B-9201-42BD-A527-0A97AE06C925}"/>
              </a:ext>
            </a:extLst>
          </p:cNvPr>
          <p:cNvSpPr txBox="1"/>
          <p:nvPr/>
        </p:nvSpPr>
        <p:spPr>
          <a:xfrm>
            <a:off x="10213195" y="2799375"/>
            <a:ext cx="4082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PPT DIVULGAÇÃO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A921185-7E6C-B894-57F9-81B1F5696E9A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B79EF86F-323D-DEA5-5954-815EF1467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C59B9B0-4A20-4E42-9448-E9C6ACAABA24}"/>
              </a:ext>
            </a:extLst>
          </p:cNvPr>
          <p:cNvSpPr/>
          <p:nvPr/>
        </p:nvSpPr>
        <p:spPr>
          <a:xfrm>
            <a:off x="519545" y="835507"/>
            <a:ext cx="23343322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MATERIAIS PARA DIVULGAÇÃO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3A7C5E6-DA32-47D3-9E60-395E7F2F9244}"/>
              </a:ext>
            </a:extLst>
          </p:cNvPr>
          <p:cNvCxnSpPr>
            <a:cxnSpLocks/>
          </p:cNvCxnSpPr>
          <p:nvPr/>
        </p:nvCxnSpPr>
        <p:spPr>
          <a:xfrm flipV="1">
            <a:off x="1" y="1830293"/>
            <a:ext cx="24382412" cy="22739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9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0855D93-3F15-41A9-BB0A-0A0E2A96AC5E}"/>
              </a:ext>
            </a:extLst>
          </p:cNvPr>
          <p:cNvCxnSpPr>
            <a:cxnSpLocks/>
          </p:cNvCxnSpPr>
          <p:nvPr/>
        </p:nvCxnSpPr>
        <p:spPr>
          <a:xfrm>
            <a:off x="17912722" y="8336188"/>
            <a:ext cx="833808" cy="0"/>
          </a:xfrm>
          <a:prstGeom prst="line">
            <a:avLst/>
          </a:prstGeom>
          <a:ln w="152400" cap="rnd">
            <a:solidFill>
              <a:srgbClr val="CCD5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9DCC7D79-C8F4-309D-BB4D-382657D6BC0C}"/>
              </a:ext>
            </a:extLst>
          </p:cNvPr>
          <p:cNvSpPr/>
          <p:nvPr/>
        </p:nvSpPr>
        <p:spPr>
          <a:xfrm>
            <a:off x="9034325" y="5196684"/>
            <a:ext cx="1178870" cy="1543684"/>
          </a:xfrm>
          <a:custGeom>
            <a:avLst/>
            <a:gdLst>
              <a:gd name="connsiteX0" fmla="*/ 2804455 w 5429454"/>
              <a:gd name="connsiteY0" fmla="*/ 7109661 h 7109661"/>
              <a:gd name="connsiteX1" fmla="*/ 2626718 w 5429454"/>
              <a:gd name="connsiteY1" fmla="*/ 7109661 h 7109661"/>
              <a:gd name="connsiteX2" fmla="*/ 2591907 w 5429454"/>
              <a:gd name="connsiteY2" fmla="*/ 7095430 h 7109661"/>
              <a:gd name="connsiteX3" fmla="*/ 2344498 w 5429454"/>
              <a:gd name="connsiteY3" fmla="*/ 6882133 h 7109661"/>
              <a:gd name="connsiteX4" fmla="*/ 1676196 w 5429454"/>
              <a:gd name="connsiteY4" fmla="*/ 5938708 h 7109661"/>
              <a:gd name="connsiteX5" fmla="*/ 467600 w 5429454"/>
              <a:gd name="connsiteY5" fmla="*/ 4232438 h 7109661"/>
              <a:gd name="connsiteX6" fmla="*/ 15426 w 5429454"/>
              <a:gd name="connsiteY6" fmla="*/ 2986149 h 7109661"/>
              <a:gd name="connsiteX7" fmla="*/ 359194 w 5429454"/>
              <a:gd name="connsiteY7" fmla="*/ 1360876 h 7109661"/>
              <a:gd name="connsiteX8" fmla="*/ 1596557 w 5429454"/>
              <a:gd name="connsiteY8" fmla="*/ 252497 h 7109661"/>
              <a:gd name="connsiteX9" fmla="*/ 4468144 w 5429454"/>
              <a:gd name="connsiteY9" fmla="*/ 655629 h 7109661"/>
              <a:gd name="connsiteX10" fmla="*/ 5112186 w 5429454"/>
              <a:gd name="connsiteY10" fmla="*/ 1431488 h 7109661"/>
              <a:gd name="connsiteX11" fmla="*/ 5408688 w 5429454"/>
              <a:gd name="connsiteY11" fmla="*/ 2395302 h 7109661"/>
              <a:gd name="connsiteX12" fmla="*/ 4911039 w 5429454"/>
              <a:gd name="connsiteY12" fmla="*/ 4305589 h 7109661"/>
              <a:gd name="connsiteX13" fmla="*/ 3097364 w 5429454"/>
              <a:gd name="connsiteY13" fmla="*/ 6864995 h 7109661"/>
              <a:gd name="connsiteX14" fmla="*/ 3097364 w 5429454"/>
              <a:gd name="connsiteY14" fmla="*/ 6864944 h 7109661"/>
              <a:gd name="connsiteX15" fmla="*/ 2835025 w 5429454"/>
              <a:gd name="connsiteY15" fmla="*/ 7096039 h 7109661"/>
              <a:gd name="connsiteX16" fmla="*/ 2717021 w 5429454"/>
              <a:gd name="connsiteY16" fmla="*/ 6722894 h 7109661"/>
              <a:gd name="connsiteX17" fmla="*/ 2781742 w 5429454"/>
              <a:gd name="connsiteY17" fmla="*/ 6642557 h 7109661"/>
              <a:gd name="connsiteX18" fmla="*/ 4595416 w 5429454"/>
              <a:gd name="connsiteY18" fmla="*/ 4083151 h 7109661"/>
              <a:gd name="connsiteX19" fmla="*/ 4595416 w 5429454"/>
              <a:gd name="connsiteY19" fmla="*/ 4083202 h 7109661"/>
              <a:gd name="connsiteX20" fmla="*/ 5021959 w 5429454"/>
              <a:gd name="connsiteY20" fmla="*/ 2442948 h 7109661"/>
              <a:gd name="connsiteX21" fmla="*/ 4771325 w 5429454"/>
              <a:gd name="connsiteY21" fmla="*/ 1619279 h 7109661"/>
              <a:gd name="connsiteX22" fmla="*/ 4223579 w 5429454"/>
              <a:gd name="connsiteY22" fmla="*/ 954948 h 7109661"/>
              <a:gd name="connsiteX23" fmla="*/ 1750883 w 5429454"/>
              <a:gd name="connsiteY23" fmla="*/ 607309 h 7109661"/>
              <a:gd name="connsiteX24" fmla="*/ 692602 w 5429454"/>
              <a:gd name="connsiteY24" fmla="*/ 1557389 h 7109661"/>
              <a:gd name="connsiteX25" fmla="*/ 400111 w 5429454"/>
              <a:gd name="connsiteY25" fmla="*/ 2949193 h 7109661"/>
              <a:gd name="connsiteX26" fmla="*/ 781864 w 5429454"/>
              <a:gd name="connsiteY26" fmla="*/ 4007080 h 7109661"/>
              <a:gd name="connsiteX27" fmla="*/ 1990459 w 5429454"/>
              <a:gd name="connsiteY27" fmla="*/ 5713351 h 7109661"/>
              <a:gd name="connsiteX28" fmla="*/ 2660196 w 5429454"/>
              <a:gd name="connsiteY28" fmla="*/ 6658909 h 7109661"/>
              <a:gd name="connsiteX29" fmla="*/ 2717084 w 5429454"/>
              <a:gd name="connsiteY29" fmla="*/ 6722881 h 7109661"/>
              <a:gd name="connsiteX30" fmla="*/ 2709937 w 5429454"/>
              <a:gd name="connsiteY30" fmla="*/ 3751902 h 7109661"/>
              <a:gd name="connsiteX31" fmla="*/ 2699971 w 5429454"/>
              <a:gd name="connsiteY31" fmla="*/ 3751902 h 7109661"/>
              <a:gd name="connsiteX32" fmla="*/ 1981090 w 5429454"/>
              <a:gd name="connsiteY32" fmla="*/ 3437892 h 7109661"/>
              <a:gd name="connsiteX33" fmla="*/ 1684042 w 5429454"/>
              <a:gd name="connsiteY33" fmla="*/ 2711826 h 7109661"/>
              <a:gd name="connsiteX34" fmla="*/ 1995373 w 5429454"/>
              <a:gd name="connsiteY34" fmla="*/ 1983817 h 7109661"/>
              <a:gd name="connsiteX35" fmla="*/ 2729830 w 5429454"/>
              <a:gd name="connsiteY35" fmla="*/ 1688051 h 7109661"/>
              <a:gd name="connsiteX36" fmla="*/ 3449257 w 5429454"/>
              <a:gd name="connsiteY36" fmla="*/ 1999686 h 7109661"/>
              <a:gd name="connsiteX37" fmla="*/ 3747893 w 5429454"/>
              <a:gd name="connsiteY37" fmla="*/ 2724623 h 7109661"/>
              <a:gd name="connsiteX38" fmla="*/ 3440523 w 5429454"/>
              <a:gd name="connsiteY38" fmla="*/ 3452085 h 7109661"/>
              <a:gd name="connsiteX39" fmla="*/ 2709937 w 5429454"/>
              <a:gd name="connsiteY39" fmla="*/ 3751914 h 7109661"/>
              <a:gd name="connsiteX40" fmla="*/ 2717021 w 5429454"/>
              <a:gd name="connsiteY40" fmla="*/ 2074069 h 7109661"/>
              <a:gd name="connsiteX41" fmla="*/ 2261317 w 5429454"/>
              <a:gd name="connsiteY41" fmla="*/ 2261035 h 7109661"/>
              <a:gd name="connsiteX42" fmla="*/ 2067914 w 5429454"/>
              <a:gd name="connsiteY42" fmla="*/ 2713958 h 7109661"/>
              <a:gd name="connsiteX43" fmla="*/ 2252595 w 5429454"/>
              <a:gd name="connsiteY43" fmla="*/ 3167770 h 7109661"/>
              <a:gd name="connsiteX44" fmla="*/ 2701406 w 5429454"/>
              <a:gd name="connsiteY44" fmla="*/ 3364449 h 7109661"/>
              <a:gd name="connsiteX45" fmla="*/ 3164396 w 5429454"/>
              <a:gd name="connsiteY45" fmla="*/ 3179171 h 7109661"/>
              <a:gd name="connsiteX46" fmla="*/ 3359741 w 5429454"/>
              <a:gd name="connsiteY46" fmla="*/ 2720344 h 7109661"/>
              <a:gd name="connsiteX47" fmla="*/ 3173271 w 5429454"/>
              <a:gd name="connsiteY47" fmla="*/ 2267814 h 7109661"/>
              <a:gd name="connsiteX48" fmla="*/ 2724118 w 5429454"/>
              <a:gd name="connsiteY48" fmla="*/ 2073371 h 7109661"/>
              <a:gd name="connsiteX49" fmla="*/ 2717034 w 5429454"/>
              <a:gd name="connsiteY49" fmla="*/ 2073371 h 710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429454" h="7109661">
                <a:moveTo>
                  <a:pt x="2804455" y="7109661"/>
                </a:moveTo>
                <a:lnTo>
                  <a:pt x="2626718" y="7109661"/>
                </a:lnTo>
                <a:lnTo>
                  <a:pt x="2591907" y="7095430"/>
                </a:lnTo>
                <a:cubicBezTo>
                  <a:pt x="2490140" y="7050399"/>
                  <a:pt x="2404052" y="6976156"/>
                  <a:pt x="2344498" y="6882133"/>
                </a:cubicBezTo>
                <a:lnTo>
                  <a:pt x="1676196" y="5938708"/>
                </a:lnTo>
                <a:cubicBezTo>
                  <a:pt x="1272366" y="5369939"/>
                  <a:pt x="869488" y="4801169"/>
                  <a:pt x="467600" y="4232438"/>
                </a:cubicBezTo>
                <a:cubicBezTo>
                  <a:pt x="210416" y="3863723"/>
                  <a:pt x="54503" y="3434007"/>
                  <a:pt x="15426" y="2986149"/>
                </a:cubicBezTo>
                <a:cubicBezTo>
                  <a:pt x="-45474" y="2421645"/>
                  <a:pt x="74930" y="1852432"/>
                  <a:pt x="359194" y="1360876"/>
                </a:cubicBezTo>
                <a:cubicBezTo>
                  <a:pt x="643509" y="869370"/>
                  <a:pt x="1076881" y="481168"/>
                  <a:pt x="1596557" y="252497"/>
                </a:cubicBezTo>
                <a:cubicBezTo>
                  <a:pt x="2615368" y="-188962"/>
                  <a:pt x="3608535" y="-49668"/>
                  <a:pt x="4468144" y="655629"/>
                </a:cubicBezTo>
                <a:cubicBezTo>
                  <a:pt x="4731868" y="869268"/>
                  <a:pt x="4950776" y="1132953"/>
                  <a:pt x="5112186" y="1431488"/>
                </a:cubicBezTo>
                <a:cubicBezTo>
                  <a:pt x="5273608" y="1730085"/>
                  <a:pt x="5374372" y="2057628"/>
                  <a:pt x="5408688" y="2395302"/>
                </a:cubicBezTo>
                <a:cubicBezTo>
                  <a:pt x="5493734" y="3072326"/>
                  <a:pt x="5315554" y="3756129"/>
                  <a:pt x="4911039" y="4305589"/>
                </a:cubicBezTo>
                <a:cubicBezTo>
                  <a:pt x="4306265" y="5158711"/>
                  <a:pt x="3701694" y="6011860"/>
                  <a:pt x="3097364" y="6864995"/>
                </a:cubicBezTo>
                <a:lnTo>
                  <a:pt x="3097364" y="6864944"/>
                </a:lnTo>
                <a:cubicBezTo>
                  <a:pt x="3036312" y="6967599"/>
                  <a:pt x="2944574" y="7048431"/>
                  <a:pt x="2835025" y="7096039"/>
                </a:cubicBezTo>
                <a:close/>
                <a:moveTo>
                  <a:pt x="2717021" y="6722894"/>
                </a:moveTo>
                <a:cubicBezTo>
                  <a:pt x="2741371" y="6698493"/>
                  <a:pt x="2763042" y="6671566"/>
                  <a:pt x="2781742" y="6642557"/>
                </a:cubicBezTo>
                <a:cubicBezTo>
                  <a:pt x="3386072" y="5789435"/>
                  <a:pt x="3990592" y="4936287"/>
                  <a:pt x="4595416" y="4083151"/>
                </a:cubicBezTo>
                <a:lnTo>
                  <a:pt x="4595416" y="4083202"/>
                </a:lnTo>
                <a:cubicBezTo>
                  <a:pt x="4942460" y="3611286"/>
                  <a:pt x="5095148" y="3024223"/>
                  <a:pt x="5021959" y="2442948"/>
                </a:cubicBezTo>
                <a:cubicBezTo>
                  <a:pt x="4993496" y="2154571"/>
                  <a:pt x="4908347" y="1874623"/>
                  <a:pt x="4771325" y="1619279"/>
                </a:cubicBezTo>
                <a:cubicBezTo>
                  <a:pt x="4634303" y="1363885"/>
                  <a:pt x="4448136" y="1138144"/>
                  <a:pt x="4223579" y="954948"/>
                </a:cubicBezTo>
                <a:cubicBezTo>
                  <a:pt x="3472122" y="338571"/>
                  <a:pt x="2640328" y="221988"/>
                  <a:pt x="1750883" y="607309"/>
                </a:cubicBezTo>
                <a:cubicBezTo>
                  <a:pt x="1306148" y="803542"/>
                  <a:pt x="935454" y="1136303"/>
                  <a:pt x="692602" y="1557389"/>
                </a:cubicBezTo>
                <a:cubicBezTo>
                  <a:pt x="449700" y="1978472"/>
                  <a:pt x="347247" y="2465953"/>
                  <a:pt x="400111" y="2949193"/>
                </a:cubicBezTo>
                <a:cubicBezTo>
                  <a:pt x="432992" y="3329067"/>
                  <a:pt x="564556" y="3693756"/>
                  <a:pt x="781864" y="4007080"/>
                </a:cubicBezTo>
                <a:cubicBezTo>
                  <a:pt x="1181873" y="4575850"/>
                  <a:pt x="1584751" y="5144620"/>
                  <a:pt x="1990459" y="5713351"/>
                </a:cubicBezTo>
                <a:cubicBezTo>
                  <a:pt x="2214217" y="6028059"/>
                  <a:pt x="2437429" y="6343262"/>
                  <a:pt x="2660196" y="6658909"/>
                </a:cubicBezTo>
                <a:cubicBezTo>
                  <a:pt x="2676510" y="6682459"/>
                  <a:pt x="2695604" y="6703940"/>
                  <a:pt x="2717084" y="6722881"/>
                </a:cubicBezTo>
                <a:close/>
                <a:moveTo>
                  <a:pt x="2709937" y="3751902"/>
                </a:moveTo>
                <a:lnTo>
                  <a:pt x="2699971" y="3751902"/>
                </a:lnTo>
                <a:cubicBezTo>
                  <a:pt x="2428605" y="3744716"/>
                  <a:pt x="2170722" y="3632044"/>
                  <a:pt x="1981090" y="3437892"/>
                </a:cubicBezTo>
                <a:cubicBezTo>
                  <a:pt x="1791407" y="3243689"/>
                  <a:pt x="1684880" y="2983242"/>
                  <a:pt x="1684042" y="2711826"/>
                </a:cubicBezTo>
                <a:cubicBezTo>
                  <a:pt x="1687406" y="2437489"/>
                  <a:pt x="1799380" y="2175734"/>
                  <a:pt x="1995373" y="1983817"/>
                </a:cubicBezTo>
                <a:cubicBezTo>
                  <a:pt x="2191403" y="1791950"/>
                  <a:pt x="2455532" y="1685575"/>
                  <a:pt x="2729830" y="1688051"/>
                </a:cubicBezTo>
                <a:cubicBezTo>
                  <a:pt x="3001044" y="1694297"/>
                  <a:pt x="3259168" y="1806131"/>
                  <a:pt x="3449257" y="1999686"/>
                </a:cubicBezTo>
                <a:cubicBezTo>
                  <a:pt x="3639347" y="2193241"/>
                  <a:pt x="3746509" y="2453295"/>
                  <a:pt x="3747893" y="2724623"/>
                </a:cubicBezTo>
                <a:cubicBezTo>
                  <a:pt x="3745455" y="2998172"/>
                  <a:pt x="3634967" y="3259673"/>
                  <a:pt x="3440523" y="3452085"/>
                </a:cubicBezTo>
                <a:cubicBezTo>
                  <a:pt x="3246130" y="3644549"/>
                  <a:pt x="2983486" y="3752308"/>
                  <a:pt x="2709937" y="3751914"/>
                </a:cubicBezTo>
                <a:close/>
                <a:moveTo>
                  <a:pt x="2717021" y="2074069"/>
                </a:moveTo>
                <a:cubicBezTo>
                  <a:pt x="2546381" y="2073777"/>
                  <a:pt x="2382571" y="2141012"/>
                  <a:pt x="2261317" y="2261035"/>
                </a:cubicBezTo>
                <a:cubicBezTo>
                  <a:pt x="2139022" y="2380157"/>
                  <a:pt x="2069400" y="2543217"/>
                  <a:pt x="2067914" y="2713958"/>
                </a:cubicBezTo>
                <a:cubicBezTo>
                  <a:pt x="2068067" y="2883506"/>
                  <a:pt x="2134325" y="3046326"/>
                  <a:pt x="2252595" y="3167770"/>
                </a:cubicBezTo>
                <a:cubicBezTo>
                  <a:pt x="2370879" y="3289266"/>
                  <a:pt x="2531895" y="3359840"/>
                  <a:pt x="2701406" y="3364449"/>
                </a:cubicBezTo>
                <a:cubicBezTo>
                  <a:pt x="2874229" y="3366734"/>
                  <a:pt x="3040806" y="3300032"/>
                  <a:pt x="3164396" y="3179171"/>
                </a:cubicBezTo>
                <a:cubicBezTo>
                  <a:pt x="3287936" y="3058272"/>
                  <a:pt x="3358256" y="2893180"/>
                  <a:pt x="3359741" y="2720344"/>
                </a:cubicBezTo>
                <a:cubicBezTo>
                  <a:pt x="3358853" y="2550987"/>
                  <a:pt x="3291948" y="2388625"/>
                  <a:pt x="3173271" y="2267814"/>
                </a:cubicBezTo>
                <a:cubicBezTo>
                  <a:pt x="3054593" y="2147004"/>
                  <a:pt x="2893475" y="2077230"/>
                  <a:pt x="2724118" y="2073371"/>
                </a:cubicBezTo>
                <a:lnTo>
                  <a:pt x="2717034" y="2073371"/>
                </a:lnTo>
                <a:close/>
              </a:path>
            </a:pathLst>
          </a:custGeom>
          <a:solidFill>
            <a:schemeClr val="bg1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F605A5-9B59-4739-8A0C-A58E5AC3D7CE}"/>
              </a:ext>
            </a:extLst>
          </p:cNvPr>
          <p:cNvSpPr txBox="1"/>
          <p:nvPr/>
        </p:nvSpPr>
        <p:spPr>
          <a:xfrm>
            <a:off x="17757461" y="6397408"/>
            <a:ext cx="47809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4F5058"/>
                </a:solidFill>
                <a:latin typeface="Arial Black" panose="020B0A04020102020204" pitchFamily="34" charset="0"/>
              </a:rPr>
              <a:t>FUNDO </a:t>
            </a:r>
          </a:p>
          <a:p>
            <a:r>
              <a:rPr lang="pt-BR" sz="5400" dirty="0">
                <a:solidFill>
                  <a:srgbClr val="4F5058"/>
                </a:solidFill>
                <a:latin typeface="Arial Black" panose="020B0A04020102020204" pitchFamily="34" charset="0"/>
              </a:rPr>
              <a:t>PARA ZOOM</a:t>
            </a: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DC456BE-5966-46CA-9AA8-C1697AAB6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60" y="5854608"/>
            <a:ext cx="6984750" cy="3928922"/>
          </a:xfrm>
          <a:prstGeom prst="rect">
            <a:avLst/>
          </a:prstGeom>
        </p:spPr>
      </p:pic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86EBC59-5345-49FA-A7DE-F44C72E11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03" y="7819069"/>
            <a:ext cx="6984752" cy="3928923"/>
          </a:xfrm>
          <a:prstGeom prst="rect">
            <a:avLst/>
          </a:prstGeom>
        </p:spPr>
      </p:pic>
      <p:pic>
        <p:nvPicPr>
          <p:cNvPr id="9" name="Imagem 8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CAB2AD91-1CAE-459B-80EF-547AD6359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03" y="3554578"/>
            <a:ext cx="6982400" cy="39276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82A89C18-9F80-A6D6-0188-B10D32CC67F2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A50C9A93-1CCE-01D3-3D2C-4D572E6E1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CC25B66-2CA2-4230-910C-BE3DDB64428B}"/>
              </a:ext>
            </a:extLst>
          </p:cNvPr>
          <p:cNvSpPr/>
          <p:nvPr/>
        </p:nvSpPr>
        <p:spPr>
          <a:xfrm>
            <a:off x="519545" y="835507"/>
            <a:ext cx="23343322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MATERIAIS PARA DIVULGAÇÃO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9C2D6DE-12EB-4FE4-A02B-6EC64B15E869}"/>
              </a:ext>
            </a:extLst>
          </p:cNvPr>
          <p:cNvCxnSpPr>
            <a:cxnSpLocks/>
          </p:cNvCxnSpPr>
          <p:nvPr/>
        </p:nvCxnSpPr>
        <p:spPr>
          <a:xfrm flipV="1">
            <a:off x="1" y="1830293"/>
            <a:ext cx="24382412" cy="22739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5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6CAA3C-2063-A84B-7132-027013CE8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406" y="0"/>
            <a:ext cx="25070362" cy="1410207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E8FDD12-367C-31D3-A9FB-95C7BAA6AAB5}"/>
              </a:ext>
            </a:extLst>
          </p:cNvPr>
          <p:cNvSpPr/>
          <p:nvPr/>
        </p:nvSpPr>
        <p:spPr>
          <a:xfrm>
            <a:off x="1672471" y="3181197"/>
            <a:ext cx="11677770" cy="3869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9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JUNTOS CHEGAREMOS MAIS LONGE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8741807-66B6-0829-256C-2E97670D8394}"/>
              </a:ext>
            </a:extLst>
          </p:cNvPr>
          <p:cNvSpPr/>
          <p:nvPr/>
        </p:nvSpPr>
        <p:spPr>
          <a:xfrm>
            <a:off x="1672471" y="7776383"/>
            <a:ext cx="8953699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sz="6000" b="1" dirty="0">
                <a:solidFill>
                  <a:srgbClr val="373F4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BOM EVENTO!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3E24BAE-A946-C36B-8194-9D73E05DA1A5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04E44E3A-BBB9-7F86-028C-CE93CD5BF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042E-7 3.7037E-7 L -0.05788 3.7037E-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E8FDD12-367C-31D3-A9FB-95C7BAA6AAB5}"/>
              </a:ext>
            </a:extLst>
          </p:cNvPr>
          <p:cNvSpPr/>
          <p:nvPr/>
        </p:nvSpPr>
        <p:spPr>
          <a:xfrm>
            <a:off x="1802929" y="484727"/>
            <a:ext cx="20589519" cy="182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NOVOS MATERIAIS PARA DUPLICAÇÃO PELO BRASIL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1992F85-B24A-3118-48CC-812CC3C9AE33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43" name="Imagem 42" descr="Logotipo, nome da empresa&#10;&#10;Descrição gerada automaticamente">
            <a:extLst>
              <a:ext uri="{FF2B5EF4-FFF2-40B4-BE49-F238E27FC236}">
                <a16:creationId xmlns:a16="http://schemas.microsoft.com/office/drawing/2014/main" id="{DA87AB9B-13F4-3C49-6CEE-76F7F9DE3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66514F6-0DA5-419A-A532-170E4F1DE085}"/>
              </a:ext>
            </a:extLst>
          </p:cNvPr>
          <p:cNvCxnSpPr>
            <a:cxnSpLocks/>
          </p:cNvCxnSpPr>
          <p:nvPr/>
        </p:nvCxnSpPr>
        <p:spPr>
          <a:xfrm>
            <a:off x="-187035" y="2617459"/>
            <a:ext cx="24569448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8A73ABA-238F-48CF-A6A5-8F8B5760BA15}"/>
              </a:ext>
            </a:extLst>
          </p:cNvPr>
          <p:cNvGrpSpPr/>
          <p:nvPr/>
        </p:nvGrpSpPr>
        <p:grpSpPr>
          <a:xfrm>
            <a:off x="16759503" y="3023723"/>
            <a:ext cx="7081694" cy="8001668"/>
            <a:chOff x="16759503" y="3023723"/>
            <a:chExt cx="7081694" cy="8001668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F46023AB-2B1E-0A9D-225F-79444787A500}"/>
                </a:ext>
              </a:extLst>
            </p:cNvPr>
            <p:cNvSpPr txBox="1"/>
            <p:nvPr/>
          </p:nvSpPr>
          <p:spPr>
            <a:xfrm>
              <a:off x="17112343" y="5669374"/>
              <a:ext cx="6486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LINGUAGEM SIMPLES </a:t>
              </a:r>
              <a:br>
                <a:rPr lang="pt-BR" sz="3600" b="1" dirty="0">
                  <a:solidFill>
                    <a:srgbClr val="373F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3600" b="1" dirty="0">
                  <a:solidFill>
                    <a:srgbClr val="373F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ACESSÍVEL</a:t>
              </a:r>
              <a:endParaRPr lang="pt-BR" sz="3000" b="1" dirty="0">
                <a:solidFill>
                  <a:srgbClr val="373F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664C986A-D139-28D0-0FA1-5DBF433F6FAE}"/>
                </a:ext>
              </a:extLst>
            </p:cNvPr>
            <p:cNvSpPr txBox="1"/>
            <p:nvPr/>
          </p:nvSpPr>
          <p:spPr>
            <a:xfrm>
              <a:off x="17112343" y="6932644"/>
              <a:ext cx="648629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Lembre-se de que os convidados não têm conhecimento sobre o negócio, por isso quanto mais simples e didática for a comunicação, mais eficiente ela será. Vídeos e conteúdos interativos vão ajudar na sua explicação</a:t>
              </a:r>
              <a:r>
                <a:rPr lang="pt-BR" sz="3600" dirty="0">
                  <a:latin typeface="Arial Narrow" panose="020B0606020202030204" pitchFamily="34" charset="0"/>
                </a:rPr>
                <a:t>. </a:t>
              </a:r>
            </a:p>
          </p:txBody>
        </p:sp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6D31CD98-02D6-47D1-30F7-E10FAEDFCB06}"/>
                </a:ext>
              </a:extLst>
            </p:cNvPr>
            <p:cNvSpPr/>
            <p:nvPr/>
          </p:nvSpPr>
          <p:spPr>
            <a:xfrm>
              <a:off x="16759503" y="4617977"/>
              <a:ext cx="7081694" cy="6407414"/>
            </a:xfrm>
            <a:prstGeom prst="roundRect">
              <a:avLst/>
            </a:prstGeom>
            <a:noFill/>
            <a:ln w="57150">
              <a:solidFill>
                <a:srgbClr val="78BE2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AF0CA37B-5C5D-439D-9B22-203ED83C6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3558" y="3023723"/>
              <a:ext cx="2243867" cy="2243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5AC4FDC-3AD4-418A-8334-DFCF9AC6091D}"/>
              </a:ext>
            </a:extLst>
          </p:cNvPr>
          <p:cNvGrpSpPr/>
          <p:nvPr/>
        </p:nvGrpSpPr>
        <p:grpSpPr>
          <a:xfrm>
            <a:off x="8650359" y="3206543"/>
            <a:ext cx="7081694" cy="7818848"/>
            <a:chOff x="8650359" y="3206543"/>
            <a:chExt cx="7081694" cy="7818848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F9C3C68-A604-E607-E875-81E6D3A85A8F}"/>
                </a:ext>
              </a:extLst>
            </p:cNvPr>
            <p:cNvSpPr txBox="1"/>
            <p:nvPr/>
          </p:nvSpPr>
          <p:spPr>
            <a:xfrm>
              <a:off x="8864082" y="5616061"/>
              <a:ext cx="66433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INFORMAÇÕES</a:t>
              </a:r>
            </a:p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ATUALIZADAS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469A4CE2-C79B-6801-5BC5-C2B353457DAC}"/>
                </a:ext>
              </a:extLst>
            </p:cNvPr>
            <p:cNvSpPr txBox="1"/>
            <p:nvPr/>
          </p:nvSpPr>
          <p:spPr>
            <a:xfrm>
              <a:off x="8864082" y="6932644"/>
              <a:ext cx="664339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Na vida moderna, o comportamento e necessidades das pessoas mudam constantemente. Por isso, é importante que o seu evento traga informações e oportunidades com base no cenário atual.</a:t>
              </a:r>
            </a:p>
          </p:txBody>
        </p:sp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9C5E4091-952E-3B53-B7F2-71E559E134E9}"/>
                </a:ext>
              </a:extLst>
            </p:cNvPr>
            <p:cNvSpPr/>
            <p:nvPr/>
          </p:nvSpPr>
          <p:spPr>
            <a:xfrm>
              <a:off x="8650359" y="4617977"/>
              <a:ext cx="7081694" cy="6407414"/>
            </a:xfrm>
            <a:prstGeom prst="roundRect">
              <a:avLst/>
            </a:prstGeom>
            <a:noFill/>
            <a:ln w="57150">
              <a:solidFill>
                <a:srgbClr val="78BE2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0D01FC79-55ED-4C4C-BCC9-DB8FDED84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255" y="3206543"/>
              <a:ext cx="2061047" cy="2061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42EA65D-57C9-4B20-B9EB-19CA691956CB}"/>
              </a:ext>
            </a:extLst>
          </p:cNvPr>
          <p:cNvGrpSpPr/>
          <p:nvPr/>
        </p:nvGrpSpPr>
        <p:grpSpPr>
          <a:xfrm>
            <a:off x="541216" y="3206542"/>
            <a:ext cx="7081694" cy="7818849"/>
            <a:chOff x="541216" y="3206542"/>
            <a:chExt cx="7081694" cy="7818849"/>
          </a:xfrm>
        </p:grpSpPr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2B11165-AA4D-C523-D5FB-BEA172525FCE}"/>
                </a:ext>
              </a:extLst>
            </p:cNvPr>
            <p:cNvSpPr txBox="1"/>
            <p:nvPr/>
          </p:nvSpPr>
          <p:spPr>
            <a:xfrm>
              <a:off x="783771" y="5669374"/>
              <a:ext cx="67529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PADRONIZAÇÃO </a:t>
              </a:r>
              <a:br>
                <a:rPr lang="pt-BR" sz="3600" b="1" dirty="0">
                  <a:solidFill>
                    <a:srgbClr val="373F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3600" b="1" dirty="0">
                  <a:solidFill>
                    <a:srgbClr val="373F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DISCURSO</a:t>
              </a:r>
              <a:endParaRPr lang="pt-BR" sz="3200" b="1" dirty="0">
                <a:solidFill>
                  <a:srgbClr val="373F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641ADCCE-8A6A-4C74-12FE-82EF23B155BB}"/>
                </a:ext>
              </a:extLst>
            </p:cNvPr>
            <p:cNvSpPr txBox="1"/>
            <p:nvPr/>
          </p:nvSpPr>
          <p:spPr>
            <a:xfrm>
              <a:off x="618264" y="6932644"/>
              <a:ext cx="6752919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O uso de materiais padronizados, permite unidade e alinhamento no discurso de todos os eventos, </a:t>
              </a:r>
            </a:p>
            <a:p>
              <a:pPr algn="ctr"/>
              <a:r>
                <a:rPr lang="pt-BR" sz="3600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facilitando o entendimento dos convidados e reforçando a autoridade e credibilidade da nossa marca. </a:t>
              </a:r>
            </a:p>
          </p:txBody>
        </p:sp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2F6801DE-160B-3EAC-F156-A8CFECCAB0F8}"/>
                </a:ext>
              </a:extLst>
            </p:cNvPr>
            <p:cNvSpPr/>
            <p:nvPr/>
          </p:nvSpPr>
          <p:spPr>
            <a:xfrm>
              <a:off x="541216" y="4617977"/>
              <a:ext cx="7081694" cy="6407414"/>
            </a:xfrm>
            <a:prstGeom prst="roundRect">
              <a:avLst/>
            </a:prstGeom>
            <a:noFill/>
            <a:ln w="57150">
              <a:solidFill>
                <a:srgbClr val="78BE2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8BEFC9F1-E74F-47D5-993D-0933B262E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540" y="3206542"/>
              <a:ext cx="2061047" cy="2061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upo de pessoas com as mãos&#10;&#10;Descrição gerada automaticamente com confiança média">
            <a:extLst>
              <a:ext uri="{FF2B5EF4-FFF2-40B4-BE49-F238E27FC236}">
                <a16:creationId xmlns:a16="http://schemas.microsoft.com/office/drawing/2014/main" id="{4DD41B19-7EAB-0F78-FF87-DA2E43ADE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4" r="21618"/>
          <a:stretch/>
        </p:blipFill>
        <p:spPr>
          <a:xfrm>
            <a:off x="-1" y="-55861"/>
            <a:ext cx="7315201" cy="13276707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B5A769-382A-4667-80FD-8E397F090271}"/>
              </a:ext>
            </a:extLst>
          </p:cNvPr>
          <p:cNvSpPr txBox="1"/>
          <p:nvPr/>
        </p:nvSpPr>
        <p:spPr>
          <a:xfrm>
            <a:off x="8303007" y="3176732"/>
            <a:ext cx="12230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373F47"/>
                </a:solidFill>
                <a:latin typeface="Arial Narrow" panose="020B0606020202030204" pitchFamily="34" charset="0"/>
              </a:rPr>
              <a:t>CONTEÚDO CONSTRUÍDO EM COLABORAÇÃO COM: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AC0BBC-C9C2-45CB-BD98-488D7C7B393D}"/>
              </a:ext>
            </a:extLst>
          </p:cNvPr>
          <p:cNvSpPr txBox="1"/>
          <p:nvPr/>
        </p:nvSpPr>
        <p:spPr>
          <a:xfrm>
            <a:off x="8303007" y="5045237"/>
            <a:ext cx="155960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rgbClr val="373F47"/>
                </a:solidFill>
                <a:latin typeface="Arial Narrow" panose="020B0606020202030204" pitchFamily="34" charset="0"/>
              </a:rPr>
              <a:t>Participação ativa do Comitê STS Brasil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4400" dirty="0">
              <a:solidFill>
                <a:srgbClr val="373F47"/>
              </a:solidFill>
              <a:latin typeface="Arial Narrow" panose="020B0606020202030204" pitchFamily="34" charset="0"/>
            </a:endParaRPr>
          </a:p>
          <a:p>
            <a:endParaRPr lang="pt-BR" sz="4400" dirty="0">
              <a:solidFill>
                <a:srgbClr val="373F47"/>
              </a:solidFill>
              <a:latin typeface="Arial Narrow" panose="020B0606020202030204" pitchFamily="34" charset="0"/>
            </a:endParaRPr>
          </a:p>
          <a:p>
            <a:pPr marL="571500" indent="-5715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rgbClr val="373F47"/>
                </a:solidFill>
                <a:latin typeface="Arial Narrow" panose="020B0606020202030204" pitchFamily="34" charset="0"/>
              </a:rPr>
              <a:t>Pesquisas realizadas com participantes e coordenadores de eventos</a:t>
            </a:r>
          </a:p>
          <a:p>
            <a:endParaRPr lang="pt-BR" sz="4400" dirty="0">
              <a:solidFill>
                <a:srgbClr val="373F47"/>
              </a:solidFill>
              <a:latin typeface="Arial Narrow" panose="020B0606020202030204" pitchFamily="34" charset="0"/>
            </a:endParaRPr>
          </a:p>
          <a:p>
            <a:endParaRPr lang="pt-BR" sz="4400" dirty="0">
              <a:solidFill>
                <a:srgbClr val="373F47"/>
              </a:solidFill>
              <a:latin typeface="Arial Narrow" panose="020B0606020202030204" pitchFamily="34" charset="0"/>
            </a:endParaRPr>
          </a:p>
          <a:p>
            <a:pPr marL="571500" indent="-5715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rgbClr val="373F47"/>
                </a:solidFill>
                <a:latin typeface="Arial Narrow" panose="020B0606020202030204" pitchFamily="34" charset="0"/>
              </a:rPr>
              <a:t>Participação da corporação em eventos independentes</a:t>
            </a:r>
          </a:p>
          <a:p>
            <a:endParaRPr lang="pt-BR" sz="4400" dirty="0">
              <a:solidFill>
                <a:srgbClr val="373F47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4400" dirty="0">
              <a:solidFill>
                <a:srgbClr val="373F47"/>
              </a:solidFill>
              <a:latin typeface="Arial Narrow" panose="020B0606020202030204" pitchFamily="34" charset="0"/>
            </a:endParaRPr>
          </a:p>
          <a:p>
            <a:pPr marL="571500" indent="-571500">
              <a:buClr>
                <a:srgbClr val="78BE20"/>
              </a:buClr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rgbClr val="373F47"/>
                </a:solidFill>
                <a:latin typeface="Arial Narrow" panose="020B0606020202030204" pitchFamily="34" charset="0"/>
              </a:rPr>
              <a:t>Feedbacks recebidos do campo, por diversos canais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10D5E27-4564-417B-A4F7-0F8E1AA9FEE5}"/>
              </a:ext>
            </a:extLst>
          </p:cNvPr>
          <p:cNvSpPr/>
          <p:nvPr/>
        </p:nvSpPr>
        <p:spPr>
          <a:xfrm>
            <a:off x="7460673" y="340864"/>
            <a:ext cx="16438418" cy="182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APRESENTAÇÃO PARA </a:t>
            </a:r>
          </a:p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APLICAÇÃO NACIONAL!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07D70DD-1340-B01E-0DD8-C3B221DA4CC4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5" name="Imagem 14" descr="Logotipo, nome da empresa&#10;&#10;Descrição gerada automaticamente">
            <a:extLst>
              <a:ext uri="{FF2B5EF4-FFF2-40B4-BE49-F238E27FC236}">
                <a16:creationId xmlns:a16="http://schemas.microsoft.com/office/drawing/2014/main" id="{E85C6075-A1C2-3543-2490-262A102A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5DE955F-BCF8-405B-A3AF-A9A50ECF9CA7}"/>
              </a:ext>
            </a:extLst>
          </p:cNvPr>
          <p:cNvCxnSpPr>
            <a:cxnSpLocks/>
          </p:cNvCxnSpPr>
          <p:nvPr/>
        </p:nvCxnSpPr>
        <p:spPr>
          <a:xfrm>
            <a:off x="7272777" y="2180951"/>
            <a:ext cx="17109636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FABD51AC-35D4-4AFD-85A1-9B0FB2EA649A}"/>
              </a:ext>
            </a:extLst>
          </p:cNvPr>
          <p:cNvSpPr/>
          <p:nvPr/>
        </p:nvSpPr>
        <p:spPr>
          <a:xfrm rot="16200000">
            <a:off x="10633843" y="4337390"/>
            <a:ext cx="45719" cy="3541647"/>
          </a:xfrm>
          <a:prstGeom prst="rect">
            <a:avLst/>
          </a:prstGeom>
          <a:solidFill>
            <a:srgbClr val="78BE20"/>
          </a:solidFill>
          <a:ln w="19050"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2A382BC-C8C4-4C07-A18D-D45462963CA7}"/>
              </a:ext>
            </a:extLst>
          </p:cNvPr>
          <p:cNvSpPr/>
          <p:nvPr/>
        </p:nvSpPr>
        <p:spPr>
          <a:xfrm rot="16200000">
            <a:off x="10633844" y="6339343"/>
            <a:ext cx="45719" cy="3541647"/>
          </a:xfrm>
          <a:prstGeom prst="rect">
            <a:avLst/>
          </a:prstGeom>
          <a:solidFill>
            <a:srgbClr val="78BE20"/>
          </a:solidFill>
          <a:ln w="19050"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EE59B41-FF4D-47F8-9458-32D4E1F60A32}"/>
              </a:ext>
            </a:extLst>
          </p:cNvPr>
          <p:cNvSpPr/>
          <p:nvPr/>
        </p:nvSpPr>
        <p:spPr>
          <a:xfrm rot="16200000">
            <a:off x="10633843" y="8318434"/>
            <a:ext cx="45719" cy="3541647"/>
          </a:xfrm>
          <a:prstGeom prst="rect">
            <a:avLst/>
          </a:prstGeom>
          <a:solidFill>
            <a:srgbClr val="78BE20"/>
          </a:solidFill>
          <a:ln w="19050"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29938CF-8011-4CD6-A493-DB8D3950DC1E}"/>
              </a:ext>
            </a:extLst>
          </p:cNvPr>
          <p:cNvSpPr/>
          <p:nvPr/>
        </p:nvSpPr>
        <p:spPr>
          <a:xfrm rot="16200000">
            <a:off x="10633843" y="10333506"/>
            <a:ext cx="45719" cy="3541647"/>
          </a:xfrm>
          <a:prstGeom prst="rect">
            <a:avLst/>
          </a:prstGeom>
          <a:solidFill>
            <a:srgbClr val="78BE20"/>
          </a:solidFill>
          <a:ln w="19050">
            <a:solidFill>
              <a:srgbClr val="78B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458EF2"/>
              </a:solidFill>
              <a:highlight>
                <a:srgbClr val="458EF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474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E8FDD12-367C-31D3-A9FB-95C7BAA6AAB5}"/>
              </a:ext>
            </a:extLst>
          </p:cNvPr>
          <p:cNvSpPr/>
          <p:nvPr/>
        </p:nvSpPr>
        <p:spPr>
          <a:xfrm>
            <a:off x="1896446" y="1177354"/>
            <a:ext cx="20589519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78BE2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NOVO CONTEÚDO DE STS</a:t>
            </a:r>
          </a:p>
        </p:txBody>
      </p:sp>
      <p:sp>
        <p:nvSpPr>
          <p:cNvPr id="36" name="Colchete Esquerdo 35">
            <a:extLst>
              <a:ext uri="{FF2B5EF4-FFF2-40B4-BE49-F238E27FC236}">
                <a16:creationId xmlns:a16="http://schemas.microsoft.com/office/drawing/2014/main" id="{5F57C8CC-A342-43F0-A626-2E834B82A793}"/>
              </a:ext>
            </a:extLst>
          </p:cNvPr>
          <p:cNvSpPr/>
          <p:nvPr/>
        </p:nvSpPr>
        <p:spPr>
          <a:xfrm rot="10800000" flipH="1">
            <a:off x="1249420" y="3707537"/>
            <a:ext cx="487331" cy="7760007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78BE2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B5A769-382A-4667-80FD-8E397F090271}"/>
              </a:ext>
            </a:extLst>
          </p:cNvPr>
          <p:cNvSpPr txBox="1"/>
          <p:nvPr/>
        </p:nvSpPr>
        <p:spPr>
          <a:xfrm>
            <a:off x="2204931" y="3707537"/>
            <a:ext cx="20007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73F4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ENTENDENDO A ESTRUTURA DO CONTEÚDO: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E0833B65-F610-1AAB-4DF8-130158746CDF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42" name="Imagem 41" descr="Logotipo, nome da empresa&#10;&#10;Descrição gerada automaticamente">
            <a:extLst>
              <a:ext uri="{FF2B5EF4-FFF2-40B4-BE49-F238E27FC236}">
                <a16:creationId xmlns:a16="http://schemas.microsoft.com/office/drawing/2014/main" id="{5D0B9F53-8A4E-C54F-F955-9A9142701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909CF7F-D4C4-4D6D-8BBC-820D87DCD4FC}"/>
              </a:ext>
            </a:extLst>
          </p:cNvPr>
          <p:cNvCxnSpPr>
            <a:cxnSpLocks/>
          </p:cNvCxnSpPr>
          <p:nvPr/>
        </p:nvCxnSpPr>
        <p:spPr>
          <a:xfrm>
            <a:off x="0" y="2140118"/>
            <a:ext cx="24382413" cy="0"/>
          </a:xfrm>
          <a:prstGeom prst="line">
            <a:avLst/>
          </a:prstGeom>
          <a:ln w="28575">
            <a:solidFill>
              <a:srgbClr val="78BE2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lchete Esquerdo 25">
            <a:extLst>
              <a:ext uri="{FF2B5EF4-FFF2-40B4-BE49-F238E27FC236}">
                <a16:creationId xmlns:a16="http://schemas.microsoft.com/office/drawing/2014/main" id="{080421B9-562A-49D5-849E-DFD9480DB7C4}"/>
              </a:ext>
            </a:extLst>
          </p:cNvPr>
          <p:cNvSpPr/>
          <p:nvPr/>
        </p:nvSpPr>
        <p:spPr>
          <a:xfrm flipH="1">
            <a:off x="21809497" y="3707536"/>
            <a:ext cx="487331" cy="7760007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78BE2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B6C845F-A412-4424-9D0B-1B07F1FAD2B0}"/>
              </a:ext>
            </a:extLst>
          </p:cNvPr>
          <p:cNvGrpSpPr/>
          <p:nvPr/>
        </p:nvGrpSpPr>
        <p:grpSpPr>
          <a:xfrm>
            <a:off x="1389755" y="4990282"/>
            <a:ext cx="2787012" cy="5823865"/>
            <a:chOff x="1389755" y="4990282"/>
            <a:chExt cx="2787012" cy="582386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1F723F2-C474-5B32-9E70-CBEE5A2D7124}"/>
                </a:ext>
              </a:extLst>
            </p:cNvPr>
            <p:cNvSpPr/>
            <p:nvPr/>
          </p:nvSpPr>
          <p:spPr>
            <a:xfrm>
              <a:off x="1910449" y="7138381"/>
              <a:ext cx="1745624" cy="1745624"/>
            </a:xfrm>
            <a:prstGeom prst="ellipse">
              <a:avLst/>
            </a:prstGeom>
            <a:solidFill>
              <a:srgbClr val="D2D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EFB8A9F9-C38F-093A-F6A6-F03EE4FFD179}"/>
                </a:ext>
              </a:extLst>
            </p:cNvPr>
            <p:cNvSpPr txBox="1"/>
            <p:nvPr/>
          </p:nvSpPr>
          <p:spPr>
            <a:xfrm>
              <a:off x="2223919" y="7287918"/>
              <a:ext cx="11186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pt-BR" sz="8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B3724339-F70A-1538-2820-89A92D64A0EC}"/>
                </a:ext>
              </a:extLst>
            </p:cNvPr>
            <p:cNvSpPr txBox="1"/>
            <p:nvPr/>
          </p:nvSpPr>
          <p:spPr>
            <a:xfrm>
              <a:off x="1389755" y="9059821"/>
              <a:ext cx="27870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MERCADO E TENDÊNCIAS</a:t>
              </a:r>
            </a:p>
            <a:p>
              <a:pPr algn="ctr"/>
              <a:endParaRPr lang="pt-BR" sz="3600" dirty="0"/>
            </a:p>
          </p:txBody>
        </p:sp>
        <p:pic>
          <p:nvPicPr>
            <p:cNvPr id="24" name="Imagem 23" descr="Ícone&#10;&#10;Descrição gerada automaticamente">
              <a:extLst>
                <a:ext uri="{FF2B5EF4-FFF2-40B4-BE49-F238E27FC236}">
                  <a16:creationId xmlns:a16="http://schemas.microsoft.com/office/drawing/2014/main" id="{A8C65D73-EC14-4A12-84BF-C66C059F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576" y="4990282"/>
              <a:ext cx="1923370" cy="1923370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49678F0-4232-4A86-A8EB-DE456A91FD49}"/>
              </a:ext>
            </a:extLst>
          </p:cNvPr>
          <p:cNvGrpSpPr/>
          <p:nvPr/>
        </p:nvGrpSpPr>
        <p:grpSpPr>
          <a:xfrm>
            <a:off x="5344937" y="4990282"/>
            <a:ext cx="3212077" cy="5823865"/>
            <a:chOff x="5344937" y="4990282"/>
            <a:chExt cx="3212077" cy="582386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2566D8-9E92-FBAA-E735-B28EE1876826}"/>
                </a:ext>
              </a:extLst>
            </p:cNvPr>
            <p:cNvSpPr/>
            <p:nvPr/>
          </p:nvSpPr>
          <p:spPr>
            <a:xfrm>
              <a:off x="6078163" y="7138381"/>
              <a:ext cx="1745624" cy="1745624"/>
            </a:xfrm>
            <a:prstGeom prst="ellipse">
              <a:avLst/>
            </a:prstGeom>
            <a:solidFill>
              <a:srgbClr val="FC41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A5F5F16A-BEB3-F574-28C0-E28CDA1F4582}"/>
                </a:ext>
              </a:extLst>
            </p:cNvPr>
            <p:cNvSpPr txBox="1"/>
            <p:nvPr/>
          </p:nvSpPr>
          <p:spPr>
            <a:xfrm>
              <a:off x="6391633" y="7287918"/>
              <a:ext cx="11186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pt-BR" sz="8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CAC63C1-B944-C6D6-A2E8-6BCB03AEC81E}"/>
                </a:ext>
              </a:extLst>
            </p:cNvPr>
            <p:cNvSpPr/>
            <p:nvPr/>
          </p:nvSpPr>
          <p:spPr>
            <a:xfrm>
              <a:off x="5344937" y="9059821"/>
              <a:ext cx="321207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CIÊNCIA, TECNOLOGIA E PRODUTOS</a:t>
              </a: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2DC18E6-5771-4B6F-9F57-0AE4C692E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290" y="4990282"/>
              <a:ext cx="1923370" cy="192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5867BF1-79CA-4115-8B6A-17D4351D4AB6}"/>
              </a:ext>
            </a:extLst>
          </p:cNvPr>
          <p:cNvGrpSpPr/>
          <p:nvPr/>
        </p:nvGrpSpPr>
        <p:grpSpPr>
          <a:xfrm>
            <a:off x="9390991" y="4990282"/>
            <a:ext cx="3746597" cy="5269868"/>
            <a:chOff x="9390991" y="4990282"/>
            <a:chExt cx="3746597" cy="526986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A9D98B0-8708-CB93-9A11-4004C275C0E4}"/>
                </a:ext>
              </a:extLst>
            </p:cNvPr>
            <p:cNvSpPr/>
            <p:nvPr/>
          </p:nvSpPr>
          <p:spPr>
            <a:xfrm>
              <a:off x="10391477" y="7138381"/>
              <a:ext cx="1745624" cy="1745624"/>
            </a:xfrm>
            <a:prstGeom prst="ellipse">
              <a:avLst/>
            </a:prstGeom>
            <a:solidFill>
              <a:srgbClr val="458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612DE28-FB73-CF68-B3D3-47145ED7D09F}"/>
                </a:ext>
              </a:extLst>
            </p:cNvPr>
            <p:cNvSpPr txBox="1"/>
            <p:nvPr/>
          </p:nvSpPr>
          <p:spPr>
            <a:xfrm>
              <a:off x="10704947" y="7287918"/>
              <a:ext cx="11186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t-BR" sz="8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9AC3566F-0BAB-08B6-7AB4-0843D6F0C1FE}"/>
                </a:ext>
              </a:extLst>
            </p:cNvPr>
            <p:cNvSpPr/>
            <p:nvPr/>
          </p:nvSpPr>
          <p:spPr>
            <a:xfrm>
              <a:off x="9390991" y="9059821"/>
              <a:ext cx="37465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A OPORTUNIDADE DE NEGÓCIO</a:t>
              </a:r>
            </a:p>
          </p:txBody>
        </p:sp>
        <p:pic>
          <p:nvPicPr>
            <p:cNvPr id="39" name="Imagem 38" descr="Ícone&#10;&#10;Descrição gerada automaticamente">
              <a:extLst>
                <a:ext uri="{FF2B5EF4-FFF2-40B4-BE49-F238E27FC236}">
                  <a16:creationId xmlns:a16="http://schemas.microsoft.com/office/drawing/2014/main" id="{5A0FEC2D-2F18-43DB-A669-B14C0B3DF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604" y="4990282"/>
              <a:ext cx="1923370" cy="1923370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D0CF0BF-F61E-4838-9A09-510E00986A87}"/>
              </a:ext>
            </a:extLst>
          </p:cNvPr>
          <p:cNvGrpSpPr/>
          <p:nvPr/>
        </p:nvGrpSpPr>
        <p:grpSpPr>
          <a:xfrm>
            <a:off x="13778705" y="4990282"/>
            <a:ext cx="3746597" cy="5269868"/>
            <a:chOff x="13778705" y="4990282"/>
            <a:chExt cx="3746597" cy="526986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19D0F02-B5C2-6C6F-C0C1-02B8C666F9F1}"/>
                </a:ext>
              </a:extLst>
            </p:cNvPr>
            <p:cNvSpPr/>
            <p:nvPr/>
          </p:nvSpPr>
          <p:spPr>
            <a:xfrm>
              <a:off x="14779191" y="7138381"/>
              <a:ext cx="1745624" cy="1745624"/>
            </a:xfrm>
            <a:prstGeom prst="ellipse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25CF99B7-AC01-25C7-F629-959CC9529DBB}"/>
                </a:ext>
              </a:extLst>
            </p:cNvPr>
            <p:cNvSpPr txBox="1"/>
            <p:nvPr/>
          </p:nvSpPr>
          <p:spPr>
            <a:xfrm>
              <a:off x="15092661" y="7287918"/>
              <a:ext cx="11186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pt-BR" sz="8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42C0946A-A278-B2F0-385A-D0704A8FCBF0}"/>
                </a:ext>
              </a:extLst>
            </p:cNvPr>
            <p:cNvSpPr/>
            <p:nvPr/>
          </p:nvSpPr>
          <p:spPr>
            <a:xfrm>
              <a:off x="13778705" y="9059821"/>
              <a:ext cx="37465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PLANO DE CRESCIMENTO</a:t>
              </a:r>
            </a:p>
          </p:txBody>
        </p:sp>
        <p:pic>
          <p:nvPicPr>
            <p:cNvPr id="43" name="Imagem 42" descr="Ícone&#10;&#10;Descrição gerada automaticamente">
              <a:extLst>
                <a:ext uri="{FF2B5EF4-FFF2-40B4-BE49-F238E27FC236}">
                  <a16:creationId xmlns:a16="http://schemas.microsoft.com/office/drawing/2014/main" id="{3EECB1ED-65DB-490F-91ED-A234FB380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0318" y="4990282"/>
              <a:ext cx="1923370" cy="1923370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E3C6611-144B-4C79-9F05-2DCF311CBAD1}"/>
              </a:ext>
            </a:extLst>
          </p:cNvPr>
          <p:cNvGrpSpPr/>
          <p:nvPr/>
        </p:nvGrpSpPr>
        <p:grpSpPr>
          <a:xfrm>
            <a:off x="18128234" y="4990282"/>
            <a:ext cx="3746597" cy="5269868"/>
            <a:chOff x="18128234" y="4990282"/>
            <a:chExt cx="3746597" cy="526986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72DF03A-824C-BFFA-77C3-D437BA659695}"/>
                </a:ext>
              </a:extLst>
            </p:cNvPr>
            <p:cNvSpPr/>
            <p:nvPr/>
          </p:nvSpPr>
          <p:spPr>
            <a:xfrm>
              <a:off x="19128720" y="7138381"/>
              <a:ext cx="1745624" cy="1745624"/>
            </a:xfrm>
            <a:prstGeom prst="ellipse">
              <a:avLst/>
            </a:prstGeom>
            <a:solidFill>
              <a:srgbClr val="F96B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6C810847-B087-7896-FD85-6A94890ED54D}"/>
                </a:ext>
              </a:extLst>
            </p:cNvPr>
            <p:cNvSpPr txBox="1"/>
            <p:nvPr/>
          </p:nvSpPr>
          <p:spPr>
            <a:xfrm>
              <a:off x="19442190" y="7287918"/>
              <a:ext cx="11186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pt-BR" sz="8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1CBA21AA-3358-3C5D-1178-062FB89D9C60}"/>
                </a:ext>
              </a:extLst>
            </p:cNvPr>
            <p:cNvSpPr/>
            <p:nvPr/>
          </p:nvSpPr>
          <p:spPr>
            <a:xfrm>
              <a:off x="18128234" y="9059821"/>
              <a:ext cx="37465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ESCOLHA COMO COMEÇAR</a:t>
              </a: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4AFC9849-011F-425B-AC47-9DF1D4111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9847" y="4990282"/>
              <a:ext cx="1923370" cy="192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55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B5A769-382A-4667-80FD-8E397F090271}"/>
              </a:ext>
            </a:extLst>
          </p:cNvPr>
          <p:cNvSpPr txBox="1"/>
          <p:nvPr/>
        </p:nvSpPr>
        <p:spPr>
          <a:xfrm>
            <a:off x="9290322" y="4569155"/>
            <a:ext cx="14248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ENTENDENDO A ESTRUTURA DO CONTEÚDO: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761D32C-CB73-480D-AE3D-1D2769344307}"/>
              </a:ext>
            </a:extLst>
          </p:cNvPr>
          <p:cNvSpPr txBox="1"/>
          <p:nvPr/>
        </p:nvSpPr>
        <p:spPr>
          <a:xfrm>
            <a:off x="9290322" y="5910514"/>
            <a:ext cx="13795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rgbClr val="373F47"/>
                </a:solidFill>
                <a:latin typeface="Arial Narrow" panose="020B0606020202030204" pitchFamily="34" charset="0"/>
              </a:rPr>
              <a:t>Panorama geral da pandemia de obesidade global;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rgbClr val="373F47"/>
                </a:solidFill>
                <a:latin typeface="Arial Narrow" panose="020B0606020202030204" pitchFamily="34" charset="0"/>
              </a:rPr>
              <a:t>Deficiências nutricionais da vida moderna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rgbClr val="373F47"/>
                </a:solidFill>
                <a:latin typeface="Arial Narrow" panose="020B0606020202030204" pitchFamily="34" charset="0"/>
              </a:rPr>
              <a:t>Megatendências globais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4400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EF4B724-EFE4-A8A6-10D4-D51A6A55B2C0}"/>
              </a:ext>
            </a:extLst>
          </p:cNvPr>
          <p:cNvSpPr/>
          <p:nvPr/>
        </p:nvSpPr>
        <p:spPr>
          <a:xfrm>
            <a:off x="2214129" y="1510978"/>
            <a:ext cx="20589519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D2D75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PARTE 1 – MERCADO E TENDÊNCIAS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53D596D-D63F-7B45-BC0B-A4034D66C1FD}"/>
              </a:ext>
            </a:extLst>
          </p:cNvPr>
          <p:cNvSpPr txBox="1"/>
          <p:nvPr/>
        </p:nvSpPr>
        <p:spPr>
          <a:xfrm>
            <a:off x="1937184" y="9886470"/>
            <a:ext cx="5139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24292E"/>
                </a:solidFill>
                <a:latin typeface="Arial Narrow" panose="020B0606020202030204" pitchFamily="34" charset="0"/>
              </a:rPr>
              <a:t>MERCADO E TENDÊNCIAS</a:t>
            </a:r>
          </a:p>
          <a:p>
            <a:pPr algn="ctr"/>
            <a:endParaRPr lang="pt-BR" sz="3600" dirty="0"/>
          </a:p>
        </p:txBody>
      </p:sp>
      <p:sp>
        <p:nvSpPr>
          <p:cNvPr id="18" name="Colchete Esquerdo 17">
            <a:extLst>
              <a:ext uri="{FF2B5EF4-FFF2-40B4-BE49-F238E27FC236}">
                <a16:creationId xmlns:a16="http://schemas.microsoft.com/office/drawing/2014/main" id="{F2948AAF-2F10-539A-631B-163AF6CF5768}"/>
              </a:ext>
            </a:extLst>
          </p:cNvPr>
          <p:cNvSpPr/>
          <p:nvPr/>
        </p:nvSpPr>
        <p:spPr>
          <a:xfrm rot="10800000" flipH="1">
            <a:off x="1257423" y="4426529"/>
            <a:ext cx="456315" cy="6815729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D2D7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19" name="Colchete Esquerdo 18">
            <a:extLst>
              <a:ext uri="{FF2B5EF4-FFF2-40B4-BE49-F238E27FC236}">
                <a16:creationId xmlns:a16="http://schemas.microsoft.com/office/drawing/2014/main" id="{2B5D25B4-A93E-AC98-B8DD-8A1EC1D8F675}"/>
              </a:ext>
            </a:extLst>
          </p:cNvPr>
          <p:cNvSpPr/>
          <p:nvPr/>
        </p:nvSpPr>
        <p:spPr>
          <a:xfrm flipH="1">
            <a:off x="7468259" y="4426529"/>
            <a:ext cx="456315" cy="6660271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D2D7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2E7117A-CB80-A9E9-A4F3-CA280C902617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6" name="Imagem 25" descr="Logotipo, nome da empresa&#10;&#10;Descrição gerada automaticamente">
            <a:extLst>
              <a:ext uri="{FF2B5EF4-FFF2-40B4-BE49-F238E27FC236}">
                <a16:creationId xmlns:a16="http://schemas.microsoft.com/office/drawing/2014/main" id="{8E5E7FF9-94EF-B150-B0BB-3665DD6A5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4AE939D8-2385-5576-0311-6ACE63AD8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22" y="5030678"/>
            <a:ext cx="4115144" cy="4115144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1B5EF08-6890-40DB-95CE-C658FE16EA9B}"/>
              </a:ext>
            </a:extLst>
          </p:cNvPr>
          <p:cNvCxnSpPr>
            <a:cxnSpLocks/>
          </p:cNvCxnSpPr>
          <p:nvPr/>
        </p:nvCxnSpPr>
        <p:spPr>
          <a:xfrm>
            <a:off x="-83128" y="2473742"/>
            <a:ext cx="24382413" cy="0"/>
          </a:xfrm>
          <a:prstGeom prst="line">
            <a:avLst/>
          </a:prstGeom>
          <a:ln w="28575">
            <a:solidFill>
              <a:srgbClr val="D2D755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629B3FB-EA54-4BAB-AA85-683749FA0B18}"/>
              </a:ext>
            </a:extLst>
          </p:cNvPr>
          <p:cNvGrpSpPr/>
          <p:nvPr/>
        </p:nvGrpSpPr>
        <p:grpSpPr>
          <a:xfrm>
            <a:off x="8931903" y="8869835"/>
            <a:ext cx="14193088" cy="2216964"/>
            <a:chOff x="8931903" y="8869835"/>
            <a:chExt cx="14193088" cy="2216964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5A990EFF-A3B0-46C6-BA0E-F01758548F4A}"/>
                </a:ext>
              </a:extLst>
            </p:cNvPr>
            <p:cNvSpPr/>
            <p:nvPr/>
          </p:nvSpPr>
          <p:spPr>
            <a:xfrm>
              <a:off x="8931903" y="8869835"/>
              <a:ext cx="13513326" cy="1721900"/>
            </a:xfrm>
            <a:prstGeom prst="roundRect">
              <a:avLst/>
            </a:prstGeom>
            <a:solidFill>
              <a:srgbClr val="D2D755"/>
            </a:solidFill>
            <a:ln>
              <a:solidFill>
                <a:srgbClr val="D2D7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200" b="1" dirty="0">
                  <a:solidFill>
                    <a:srgbClr val="373F47"/>
                  </a:solidFill>
                  <a:latin typeface="Arial Narrow" panose="020B0606020202030204" pitchFamily="34" charset="0"/>
                </a:rPr>
                <a:t>Após explicar sobre o cenário do mercado, vamos apresentar como o nosso portfólio de produtos traz a solução...</a:t>
              </a: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8F670F92-305F-46F9-AFDE-A3D85506B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3703" y="9655511"/>
              <a:ext cx="1431288" cy="143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77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B5A769-382A-4667-80FD-8E397F090271}"/>
              </a:ext>
            </a:extLst>
          </p:cNvPr>
          <p:cNvSpPr txBox="1"/>
          <p:nvPr/>
        </p:nvSpPr>
        <p:spPr>
          <a:xfrm>
            <a:off x="9162584" y="4597723"/>
            <a:ext cx="2000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ENTENDENDO A ESTRUTURA DO CONTEÚDO: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761D32C-CB73-480D-AE3D-1D2769344307}"/>
              </a:ext>
            </a:extLst>
          </p:cNvPr>
          <p:cNvSpPr txBox="1"/>
          <p:nvPr/>
        </p:nvSpPr>
        <p:spPr>
          <a:xfrm>
            <a:off x="8981844" y="5489832"/>
            <a:ext cx="1460268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Nossa filosofia de nutrição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Visão geral do nosso portfólio de produtos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Filosofia “Da Semente ao Alimento”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Painel de Especialistas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Tecnologia e Infraestrutura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Resultados e Depoimentos de Produto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800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9D800AA-DC5A-52B9-E556-354E28C168F9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FEFD2E7C-3F48-9A5B-8ECD-5A2CC65D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sp>
        <p:nvSpPr>
          <p:cNvPr id="19" name="Colchete Esquerdo 18">
            <a:extLst>
              <a:ext uri="{FF2B5EF4-FFF2-40B4-BE49-F238E27FC236}">
                <a16:creationId xmlns:a16="http://schemas.microsoft.com/office/drawing/2014/main" id="{034E6927-F6B1-2BAD-4316-3E40B4A02F2D}"/>
              </a:ext>
            </a:extLst>
          </p:cNvPr>
          <p:cNvSpPr/>
          <p:nvPr/>
        </p:nvSpPr>
        <p:spPr>
          <a:xfrm rot="10800000" flipH="1">
            <a:off x="1216603" y="4607787"/>
            <a:ext cx="196561" cy="7050785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FC417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21" name="Colchete Esquerdo 20">
            <a:extLst>
              <a:ext uri="{FF2B5EF4-FFF2-40B4-BE49-F238E27FC236}">
                <a16:creationId xmlns:a16="http://schemas.microsoft.com/office/drawing/2014/main" id="{176E5191-CEF6-757C-8197-D0F49AB26D66}"/>
              </a:ext>
            </a:extLst>
          </p:cNvPr>
          <p:cNvSpPr/>
          <p:nvPr/>
        </p:nvSpPr>
        <p:spPr>
          <a:xfrm flipH="1">
            <a:off x="7465726" y="4607788"/>
            <a:ext cx="196562" cy="6889121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FC417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86B63A4-D836-70C8-28BE-5383C329A0B0}"/>
              </a:ext>
            </a:extLst>
          </p:cNvPr>
          <p:cNvSpPr/>
          <p:nvPr/>
        </p:nvSpPr>
        <p:spPr>
          <a:xfrm>
            <a:off x="2263497" y="9615011"/>
            <a:ext cx="4513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 Narrow" panose="020B0606020202030204" pitchFamily="34" charset="0"/>
              </a:rPr>
              <a:t>CIÊNCIA, TECNOLOGIA E PRODUTOS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D43BD95-6297-41DB-94D6-E5FF12403236}"/>
              </a:ext>
            </a:extLst>
          </p:cNvPr>
          <p:cNvSpPr/>
          <p:nvPr/>
        </p:nvSpPr>
        <p:spPr>
          <a:xfrm>
            <a:off x="1216603" y="1405248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FC41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PARTE 2 – CIÊNCIA, TECNOLOGIA E PRODUTO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251F46C-0F37-43FE-BC52-800C4D1E3281}"/>
              </a:ext>
            </a:extLst>
          </p:cNvPr>
          <p:cNvCxnSpPr>
            <a:cxnSpLocks/>
          </p:cNvCxnSpPr>
          <p:nvPr/>
        </p:nvCxnSpPr>
        <p:spPr>
          <a:xfrm>
            <a:off x="-83128" y="2473742"/>
            <a:ext cx="24382413" cy="0"/>
          </a:xfrm>
          <a:prstGeom prst="line">
            <a:avLst/>
          </a:prstGeom>
          <a:ln w="28575">
            <a:solidFill>
              <a:srgbClr val="FC417A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6A1443-712D-45B4-81E0-42A8970B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97" y="5015211"/>
            <a:ext cx="4176430" cy="417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F92336A-A288-4108-BD5F-5C6159849C6E}"/>
              </a:ext>
            </a:extLst>
          </p:cNvPr>
          <p:cNvGrpSpPr/>
          <p:nvPr/>
        </p:nvGrpSpPr>
        <p:grpSpPr>
          <a:xfrm>
            <a:off x="8351451" y="9261843"/>
            <a:ext cx="15922236" cy="2619980"/>
            <a:chOff x="8351451" y="9261843"/>
            <a:chExt cx="15922236" cy="2619980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384B2CBC-FC0E-4119-B184-5FE885EED677}"/>
                </a:ext>
              </a:extLst>
            </p:cNvPr>
            <p:cNvSpPr/>
            <p:nvPr/>
          </p:nvSpPr>
          <p:spPr>
            <a:xfrm>
              <a:off x="8351451" y="9261843"/>
              <a:ext cx="15233073" cy="2235072"/>
            </a:xfrm>
            <a:prstGeom prst="roundRect">
              <a:avLst/>
            </a:prstGeom>
            <a:solidFill>
              <a:srgbClr val="FC417A"/>
            </a:solidFill>
            <a:ln>
              <a:solidFill>
                <a:srgbClr val="FC41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Após mostrarmos como ajudamos a resolver os problemas apresentados através da nossa ciência, tecnologia e produtos, vamos mostrar porque faz sentido empreender no modelo de negócio Herbalife </a:t>
              </a:r>
              <a:r>
                <a:rPr lang="pt-BR" sz="3800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Nutrition</a:t>
              </a:r>
              <a:r>
                <a:rPr lang="pt-BR" sz="3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....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B36A4C2-15C1-463F-8978-AA819B1D1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2399" y="10450535"/>
              <a:ext cx="1431288" cy="143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58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ixaDeTexto 43">
            <a:extLst>
              <a:ext uri="{FF2B5EF4-FFF2-40B4-BE49-F238E27FC236}">
                <a16:creationId xmlns:a16="http://schemas.microsoft.com/office/drawing/2014/main" id="{4CB5A769-382A-4667-80FD-8E397F090271}"/>
              </a:ext>
            </a:extLst>
          </p:cNvPr>
          <p:cNvSpPr txBox="1"/>
          <p:nvPr/>
        </p:nvSpPr>
        <p:spPr>
          <a:xfrm>
            <a:off x="8622184" y="4537513"/>
            <a:ext cx="200078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dirty="0">
                <a:solidFill>
                  <a:srgbClr val="373F4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ENTENDENDO A ESTRUTURA DO CONTEÚDO: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761D32C-CB73-480D-AE3D-1D2769344307}"/>
              </a:ext>
            </a:extLst>
          </p:cNvPr>
          <p:cNvSpPr txBox="1"/>
          <p:nvPr/>
        </p:nvSpPr>
        <p:spPr>
          <a:xfrm>
            <a:off x="8693350" y="5463823"/>
            <a:ext cx="146026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Público potencial no Brasil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Credenciais e fortalezas da Herbalife </a:t>
            </a:r>
            <a:r>
              <a:rPr lang="pt-BR" sz="3800" dirty="0" err="1">
                <a:solidFill>
                  <a:srgbClr val="373F47"/>
                </a:solidFill>
                <a:latin typeface="Arial Narrow" panose="020B0606020202030204" pitchFamily="34" charset="0"/>
              </a:rPr>
              <a:t>Nutrition</a:t>
            </a:r>
            <a:endParaRPr lang="pt-BR" sz="3800" dirty="0">
              <a:solidFill>
                <a:srgbClr val="373F47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Patrocínio Esportivo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Resultados Financeiros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rgbClr val="373F47"/>
                </a:solidFill>
                <a:latin typeface="Arial Narrow" panose="020B0606020202030204" pitchFamily="34" charset="0"/>
              </a:rPr>
              <a:t>Depoimentos de Negócios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600" dirty="0">
              <a:solidFill>
                <a:srgbClr val="373F47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Colchete Esquerdo 16">
            <a:extLst>
              <a:ext uri="{FF2B5EF4-FFF2-40B4-BE49-F238E27FC236}">
                <a16:creationId xmlns:a16="http://schemas.microsoft.com/office/drawing/2014/main" id="{3445E1E7-EAC6-2595-BCB4-D948E66E71A3}"/>
              </a:ext>
            </a:extLst>
          </p:cNvPr>
          <p:cNvSpPr/>
          <p:nvPr/>
        </p:nvSpPr>
        <p:spPr>
          <a:xfrm rot="10800000" flipH="1">
            <a:off x="1216603" y="4537513"/>
            <a:ext cx="355197" cy="6549286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458EF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18" name="Colchete Esquerdo 17">
            <a:extLst>
              <a:ext uri="{FF2B5EF4-FFF2-40B4-BE49-F238E27FC236}">
                <a16:creationId xmlns:a16="http://schemas.microsoft.com/office/drawing/2014/main" id="{8B48C2CF-10F3-E918-91D1-5B2246A23155}"/>
              </a:ext>
            </a:extLst>
          </p:cNvPr>
          <p:cNvSpPr/>
          <p:nvPr/>
        </p:nvSpPr>
        <p:spPr>
          <a:xfrm flipH="1">
            <a:off x="7226719" y="4537513"/>
            <a:ext cx="355199" cy="6549287"/>
          </a:xfrm>
          <a:prstGeom prst="leftBracket">
            <a:avLst>
              <a:gd name="adj" fmla="val 107291"/>
            </a:avLst>
          </a:prstGeom>
          <a:ln w="101600" cap="rnd">
            <a:solidFill>
              <a:srgbClr val="458EF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8BE20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D63E7A5-49F1-6A12-76C5-EE046B0C6288}"/>
              </a:ext>
            </a:extLst>
          </p:cNvPr>
          <p:cNvSpPr/>
          <p:nvPr/>
        </p:nvSpPr>
        <p:spPr>
          <a:xfrm>
            <a:off x="2420654" y="9367088"/>
            <a:ext cx="3694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 Narrow" panose="020B0606020202030204" pitchFamily="34" charset="0"/>
              </a:rPr>
              <a:t>A OPORTUNIDADE DE NEGÓCIO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FF358E4-479A-ACD0-195D-56EF3487A494}"/>
              </a:ext>
            </a:extLst>
          </p:cNvPr>
          <p:cNvSpPr/>
          <p:nvPr/>
        </p:nvSpPr>
        <p:spPr>
          <a:xfrm>
            <a:off x="0" y="13220846"/>
            <a:ext cx="24382412" cy="494349"/>
          </a:xfrm>
          <a:prstGeom prst="rect">
            <a:avLst/>
          </a:prstGeom>
          <a:solidFill>
            <a:srgbClr val="373F47"/>
          </a:solidFill>
          <a:ln>
            <a:solidFill>
              <a:srgbClr val="373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B8BABC"/>
                </a:solidFill>
              </a:rPr>
              <a:t>             EVENTO ORGANIZADO POR CONSULTORES HERBALIFE NUTRITION   </a:t>
            </a:r>
          </a:p>
        </p:txBody>
      </p:sp>
      <p:pic>
        <p:nvPicPr>
          <p:cNvPr id="26" name="Imagem 25" descr="Logotipo, nome da empresa&#10;&#10;Descrição gerada automaticamente">
            <a:extLst>
              <a:ext uri="{FF2B5EF4-FFF2-40B4-BE49-F238E27FC236}">
                <a16:creationId xmlns:a16="http://schemas.microsoft.com/office/drawing/2014/main" id="{C6E00789-1502-E8FA-45EE-AAE508ED0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9" y="11921692"/>
            <a:ext cx="2926945" cy="1721900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0B3C3B3-36B8-247C-8EC6-304D31388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54" y="5348518"/>
            <a:ext cx="3765799" cy="376579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BF6F6990-0B5A-45AA-A7E5-6D818895F104}"/>
              </a:ext>
            </a:extLst>
          </p:cNvPr>
          <p:cNvSpPr/>
          <p:nvPr/>
        </p:nvSpPr>
        <p:spPr>
          <a:xfrm>
            <a:off x="1216603" y="1405248"/>
            <a:ext cx="22720520" cy="96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6600" b="1" dirty="0">
                <a:solidFill>
                  <a:srgbClr val="458EF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PARTE 3 – A OPORTUNIDADE DE NEGÓCIO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634498E-0395-4183-A91C-4C0B1C7923CD}"/>
              </a:ext>
            </a:extLst>
          </p:cNvPr>
          <p:cNvCxnSpPr>
            <a:cxnSpLocks/>
          </p:cNvCxnSpPr>
          <p:nvPr/>
        </p:nvCxnSpPr>
        <p:spPr>
          <a:xfrm>
            <a:off x="-196562" y="2368012"/>
            <a:ext cx="24382413" cy="0"/>
          </a:xfrm>
          <a:prstGeom prst="line">
            <a:avLst/>
          </a:prstGeom>
          <a:ln w="28575">
            <a:solidFill>
              <a:srgbClr val="458EF2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8EA1BA3-5CC6-45A3-A1EF-C0491E5F0072}"/>
              </a:ext>
            </a:extLst>
          </p:cNvPr>
          <p:cNvGrpSpPr/>
          <p:nvPr/>
        </p:nvGrpSpPr>
        <p:grpSpPr>
          <a:xfrm>
            <a:off x="7932738" y="8791620"/>
            <a:ext cx="16004385" cy="2556368"/>
            <a:chOff x="7932738" y="8791620"/>
            <a:chExt cx="16004385" cy="2556368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28ED90C9-8269-4DFD-AA26-72E8489EFE2C}"/>
                </a:ext>
              </a:extLst>
            </p:cNvPr>
            <p:cNvSpPr/>
            <p:nvPr/>
          </p:nvSpPr>
          <p:spPr>
            <a:xfrm>
              <a:off x="7932738" y="8791620"/>
              <a:ext cx="15233073" cy="2235072"/>
            </a:xfrm>
            <a:prstGeom prst="roundRect">
              <a:avLst/>
            </a:prstGeom>
            <a:solidFill>
              <a:srgbClr val="458EF2"/>
            </a:solidFill>
            <a:ln>
              <a:solidFill>
                <a:srgbClr val="458E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Agora que ficou claro que a Herbalife </a:t>
              </a:r>
              <a:r>
                <a:rPr lang="pt-BR" sz="4000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Nutrition</a:t>
              </a:r>
              <a:r>
                <a:rPr lang="pt-BR" sz="4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tem produtos excelentes e é uma marca consolidada no mercado, vamos mostrar as formas de ganhar dinheiro com esta oportunidade de negócio...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5E41C6-CF32-4590-A695-914358F7A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5835" y="9916700"/>
              <a:ext cx="1431288" cy="143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6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373F47">
              <a:alpha val="40000"/>
            </a:srgb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5057</TotalTime>
  <Words>3396</Words>
  <Application>Microsoft Office PowerPoint</Application>
  <PresentationFormat>Personalizar</PresentationFormat>
  <Paragraphs>422</Paragraphs>
  <Slides>39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Arial Narrow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Alyne Glozan</dc:creator>
  <cp:lastModifiedBy>Natalia Nocelli de Souza</cp:lastModifiedBy>
  <cp:revision>181</cp:revision>
  <dcterms:created xsi:type="dcterms:W3CDTF">2022-05-09T16:45:14Z</dcterms:created>
  <dcterms:modified xsi:type="dcterms:W3CDTF">2022-06-30T12:47:49Z</dcterms:modified>
</cp:coreProperties>
</file>