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64" r:id="rId3"/>
    <p:sldId id="258" r:id="rId4"/>
    <p:sldId id="259" r:id="rId5"/>
    <p:sldId id="260" r:id="rId6"/>
    <p:sldId id="267" r:id="rId7"/>
  </p:sldIdLst>
  <p:sldSz cx="12192000" cy="6858000"/>
  <p:notesSz cx="6797675" cy="9928225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Quattrocento Sans" panose="020B0502050000020003" pitchFamily="34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QgwgRbjJAkVndGl4iojyDSMb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C61"/>
    <a:srgbClr val="2D5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D2EF1F-B140-4B3A-BB4D-2A8EEB407995}">
  <a:tblStyle styleId="{6ED2EF1F-B140-4B3A-BB4D-2A8EEB40799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89879" autoAdjust="0"/>
  </p:normalViewPr>
  <p:slideViewPr>
    <p:cSldViewPr snapToGrid="0">
      <p:cViewPr>
        <p:scale>
          <a:sx n="120" d="100"/>
          <a:sy n="120" d="100"/>
        </p:scale>
        <p:origin x="582" y="-288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306ae1449_0_4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f306ae144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26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92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1f306ae1449_0_41"/>
          <p:cNvPicPr preferRelativeResize="0"/>
          <p:nvPr/>
        </p:nvPicPr>
        <p:blipFill rotWithShape="1">
          <a:blip r:embed="rId3">
            <a:alphaModFix/>
          </a:blip>
          <a:srcRect t="22756" b="22750"/>
          <a:stretch/>
        </p:blipFill>
        <p:spPr>
          <a:xfrm>
            <a:off x="0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f306ae1449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0075" y="2447763"/>
            <a:ext cx="70485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f306ae1449_0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321" y="3040121"/>
            <a:ext cx="961550" cy="27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f306ae1449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406250"/>
            <a:ext cx="1408425" cy="14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f306ae1449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809800"/>
            <a:ext cx="1408425" cy="14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f306ae1449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73425" y="-56300"/>
            <a:ext cx="517000" cy="5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f306ae1449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73425" y="552800"/>
            <a:ext cx="517000" cy="5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f306ae1449_0_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11099699" y="1177149"/>
            <a:ext cx="298275" cy="6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f306ae1449_0_41"/>
          <p:cNvPicPr preferRelativeResize="0"/>
          <p:nvPr/>
        </p:nvPicPr>
        <p:blipFill rotWithShape="1">
          <a:blip r:embed="rId7">
            <a:alphaModFix/>
          </a:blip>
          <a:srcRect l="64607" t="34396" r="-6922" b="-3314"/>
          <a:stretch/>
        </p:blipFill>
        <p:spPr>
          <a:xfrm>
            <a:off x="400900" y="799675"/>
            <a:ext cx="298275" cy="10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f306ae1449_0_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85860" y="4457334"/>
            <a:ext cx="3533998" cy="254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f306ae1449_0_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00541" y="673789"/>
            <a:ext cx="6287017" cy="4959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l="7269" t="10344" r="3420" b="4512"/>
          <a:stretch/>
        </p:blipFill>
        <p:spPr>
          <a:xfrm>
            <a:off x="22950" y="0"/>
            <a:ext cx="1216747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"/>
          <p:cNvCxnSpPr/>
          <p:nvPr/>
        </p:nvCxnSpPr>
        <p:spPr>
          <a:xfrm>
            <a:off x="0" y="1555844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"/>
          <p:cNvSpPr txBox="1"/>
          <p:nvPr/>
        </p:nvSpPr>
        <p:spPr>
          <a:xfrm rot="-5400000">
            <a:off x="10913898" y="5564125"/>
            <a:ext cx="2084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attrocento Sans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Imagem meramente ilustrativa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5504764" y="4832507"/>
            <a:ext cx="591321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PASTA PROFISSIONAL 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APRESENTAÇÃO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NEGÓCIO HERBALIFE 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 HOM DE MESA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1" u="none" strike="noStrike" cap="none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041025" y="1821800"/>
            <a:ext cx="10897700" cy="82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Quattrocento Sans"/>
              <a:buNone/>
            </a:pPr>
            <a:r>
              <a:rPr lang="pt-BR" sz="2000" b="0" i="0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Alcance mínimo de </a:t>
            </a:r>
            <a:r>
              <a:rPr lang="pt-BR" sz="2800" b="1" i="1" u="none" strike="noStrike" cap="none" dirty="0">
                <a:solidFill>
                  <a:srgbClr val="4C27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1500 </a:t>
            </a:r>
            <a:r>
              <a:rPr lang="pt-BR" sz="2800" b="1" i="1" u="none" strike="noStrike" cap="none" dirty="0" err="1">
                <a:solidFill>
                  <a:srgbClr val="4C27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PVs</a:t>
            </a:r>
            <a:r>
              <a:rPr lang="pt-BR" sz="2800" b="1" i="1" u="none" strike="noStrike" cap="none" dirty="0">
                <a:solidFill>
                  <a:srgbClr val="4C27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pt-BR" sz="2000" b="0" i="0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 2 meses consecutivos (Março e Abril) </a:t>
            </a:r>
            <a:endParaRPr sz="1000"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Quattrocento Sans"/>
              <a:buNone/>
            </a:pPr>
            <a:r>
              <a:rPr lang="pt-BR" sz="2000" b="1" i="0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</a:t>
            </a:r>
            <a:r>
              <a:rPr lang="pt-BR" sz="2000" b="0" i="0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000"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Quattrocento Sans"/>
              <a:buNone/>
            </a:pPr>
            <a:r>
              <a:rPr lang="pt-BR" sz="2000" b="0" i="0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Seja Novo Supervisor de 1º de abril ou 1º de maio</a:t>
            </a:r>
            <a:endParaRPr sz="2000" b="0" i="0" u="none" strike="noStrike" cap="none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7" name="Google Shape;117;p2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0893" r="18389"/>
          <a:stretch/>
        </p:blipFill>
        <p:spPr>
          <a:xfrm>
            <a:off x="152623" y="4057657"/>
            <a:ext cx="1142131" cy="1881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255282" y="5330974"/>
            <a:ext cx="2693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Quattrocento Sans"/>
              <a:buNone/>
            </a:pPr>
            <a:r>
              <a:rPr lang="pt-BR" sz="17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Baseado no livro GOPRO</a:t>
            </a:r>
            <a:endParaRPr sz="1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Quattrocento Sans"/>
              <a:buNone/>
            </a:pPr>
            <a:r>
              <a:rPr lang="pt-BR" sz="17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Eric </a:t>
            </a:r>
            <a:r>
              <a:rPr lang="pt-BR" sz="1700" b="1" i="1" u="none" strike="noStrike" cap="none" dirty="0" err="1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Worre</a:t>
            </a:r>
            <a:endParaRPr sz="1700" b="1" i="1" u="none" strike="noStrike" cap="none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1976400" y="1080826"/>
            <a:ext cx="823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201"/>
              </a:buClr>
              <a:buSzPts val="2000"/>
              <a:buFont typeface="Arial"/>
              <a:buNone/>
            </a:pPr>
            <a:r>
              <a:rPr lang="pt-BR" sz="1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ABERTO A TODOS SUPERVISORES E ACIMA</a:t>
            </a:r>
            <a:endParaRPr sz="13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Período de qualificação: Março e Abril de 2024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1292226" y="3014431"/>
            <a:ext cx="22710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016"/>
              </a:buClr>
              <a:buSzPts val="2800"/>
              <a:buFont typeface="Quattrocento Sans"/>
              <a:buNone/>
            </a:pPr>
            <a:r>
              <a:rPr lang="pt-BR" sz="3600" b="1" i="1" u="none" strike="noStrike" cap="none" dirty="0">
                <a:solidFill>
                  <a:srgbClr val="FF701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 GANHE:</a:t>
            </a:r>
            <a:endParaRPr sz="3600" b="0" i="1" u="none" strike="noStrike" cap="none" dirty="0">
              <a:solidFill>
                <a:srgbClr val="FF701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252288" y="4101868"/>
            <a:ext cx="327729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CURSO ONLINE</a:t>
            </a:r>
            <a:endParaRPr sz="2400" b="1" i="1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MARKETING DE NEGÓCIOS HERBALIFE</a:t>
            </a:r>
            <a:endParaRPr sz="1600" dirty="0"/>
          </a:p>
        </p:txBody>
      </p:sp>
      <p:pic>
        <p:nvPicPr>
          <p:cNvPr id="124" name="Google Shape;12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865987" y="665463"/>
            <a:ext cx="467400" cy="13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2944175" y="1006350"/>
            <a:ext cx="7522500" cy="677100"/>
          </a:xfrm>
          <a:prstGeom prst="flowChartAlternateProcess">
            <a:avLst/>
          </a:prstGeom>
          <a:solidFill>
            <a:srgbClr val="4C2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6201"/>
              </a:buClr>
              <a:buSzPts val="2000"/>
              <a:buFont typeface="Arial"/>
              <a:buNone/>
            </a:pPr>
            <a:r>
              <a:rPr lang="pt-BR" sz="2000" b="1" i="1">
                <a:solidFill>
                  <a:schemeClr val="lt1"/>
                </a:solidFill>
              </a:rPr>
              <a:t>ABERTO A TODOS SUPERVISORES E ACIMA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Período de qualificação: Março e Abril de 2024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98" y="2260273"/>
            <a:ext cx="580824" cy="168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"/>
          <p:cNvGrpSpPr/>
          <p:nvPr/>
        </p:nvGrpSpPr>
        <p:grpSpPr>
          <a:xfrm>
            <a:off x="-3" y="0"/>
            <a:ext cx="12191998" cy="1014868"/>
            <a:chOff x="7856978" y="706065"/>
            <a:chExt cx="4612067" cy="894709"/>
          </a:xfrm>
        </p:grpSpPr>
        <p:pic>
          <p:nvPicPr>
            <p:cNvPr id="128" name="Google Shape;128;p2"/>
            <p:cNvPicPr preferRelativeResize="0"/>
            <p:nvPr/>
          </p:nvPicPr>
          <p:blipFill rotWithShape="1">
            <a:blip r:embed="rId6">
              <a:alphaModFix/>
            </a:blip>
            <a:srcRect l="60602" t="10294" r="3179" b="77315"/>
            <a:stretch/>
          </p:blipFill>
          <p:spPr>
            <a:xfrm>
              <a:off x="7856978" y="706065"/>
              <a:ext cx="4612067" cy="849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 txBox="1"/>
            <p:nvPr/>
          </p:nvSpPr>
          <p:spPr>
            <a:xfrm>
              <a:off x="8814104" y="786574"/>
              <a:ext cx="2606400" cy="8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pt-BR" sz="54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PREMIAÇÃO</a:t>
              </a:r>
              <a:endParaRPr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1A1E04A-8578-EE73-B768-D7BE7521BE5F}"/>
              </a:ext>
            </a:extLst>
          </p:cNvPr>
          <p:cNvGrpSpPr/>
          <p:nvPr/>
        </p:nvGrpSpPr>
        <p:grpSpPr>
          <a:xfrm>
            <a:off x="4487118" y="3966997"/>
            <a:ext cx="975737" cy="1005700"/>
            <a:chOff x="4487118" y="3966997"/>
            <a:chExt cx="975737" cy="1005700"/>
          </a:xfrm>
        </p:grpSpPr>
        <p:sp>
          <p:nvSpPr>
            <p:cNvPr id="114" name="Google Shape;114;p2"/>
            <p:cNvSpPr/>
            <p:nvPr/>
          </p:nvSpPr>
          <p:spPr>
            <a:xfrm>
              <a:off x="4487118" y="4008797"/>
              <a:ext cx="941400" cy="963900"/>
            </a:xfrm>
            <a:prstGeom prst="mathPlus">
              <a:avLst>
                <a:gd name="adj1" fmla="val 23520"/>
              </a:avLst>
            </a:prstGeom>
            <a:solidFill>
              <a:srgbClr val="D85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521455" y="3966997"/>
              <a:ext cx="941400" cy="963900"/>
            </a:xfrm>
            <a:prstGeom prst="mathPlus">
              <a:avLst>
                <a:gd name="adj1" fmla="val 23520"/>
              </a:avLst>
            </a:prstGeom>
            <a:noFill/>
            <a:ln w="9525" cap="flat" cmpd="sng">
              <a:solidFill>
                <a:srgbClr val="4C27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42A6C47C-5FEA-849D-7B8D-528C42D64E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3" t="3903" r="2949" b="279"/>
          <a:stretch/>
        </p:blipFill>
        <p:spPr>
          <a:xfrm>
            <a:off x="5334518" y="2979540"/>
            <a:ext cx="3384753" cy="19382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A767D6B-367B-FE00-9521-EC8B193C90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307" b="7308"/>
          <a:stretch/>
        </p:blipFill>
        <p:spPr>
          <a:xfrm>
            <a:off x="8745842" y="2841576"/>
            <a:ext cx="2482139" cy="183612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E1D9EF-5E8E-9BFB-45D3-CCF67AAFEA90}"/>
              </a:ext>
            </a:extLst>
          </p:cNvPr>
          <p:cNvSpPr txBox="1"/>
          <p:nvPr/>
        </p:nvSpPr>
        <p:spPr>
          <a:xfrm>
            <a:off x="1159164" y="6403611"/>
            <a:ext cx="9873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709">
              <a:defRPr/>
            </a:pPr>
            <a:r>
              <a:rPr lang="pt-BR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PVs</a:t>
            </a: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= Pontos de Volume Total (PPV + DLV + Volume de Cliente Premium).</a:t>
            </a:r>
          </a:p>
          <a:p>
            <a:pPr algn="ctr">
              <a:defRPr/>
            </a:pP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Para qualificar, é necessário ter mínimo de 50% do volume de qualificação colocado no Brasil</a:t>
            </a:r>
          </a:p>
        </p:txBody>
      </p:sp>
    </p:spTree>
    <p:extLst>
      <p:ext uri="{BB962C8B-B14F-4D97-AF65-F5344CB8AC3E}">
        <p14:creationId xmlns:p14="http://schemas.microsoft.com/office/powerpoint/2010/main" val="231936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l="7265" t="10344" r="2473" b="4512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3"/>
          <p:cNvCxnSpPr/>
          <p:nvPr/>
        </p:nvCxnSpPr>
        <p:spPr>
          <a:xfrm>
            <a:off x="0" y="1555844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3"/>
          <p:cNvSpPr txBox="1"/>
          <p:nvPr/>
        </p:nvSpPr>
        <p:spPr>
          <a:xfrm rot="-5400000">
            <a:off x="10913841" y="5033073"/>
            <a:ext cx="2084221" cy="26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attrocento Sans"/>
              <a:buNone/>
            </a:pPr>
            <a:r>
              <a:rPr lang="pt-BR" sz="1100" b="0" i="0" u="none" strike="noStrike" cap="none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Imagem meramente ilustrativa</a:t>
            </a:r>
            <a:endParaRPr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776232" y="5999406"/>
            <a:ext cx="4324676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Formato: 22cm x 30cm. </a:t>
            </a:r>
            <a:r>
              <a:rPr lang="pt-BR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Fichário que comporta conteúdo formato A4</a:t>
            </a:r>
            <a:endParaRPr sz="1100" dirty="0"/>
          </a:p>
        </p:txBody>
      </p:sp>
      <p:grpSp>
        <p:nvGrpSpPr>
          <p:cNvPr id="144" name="Google Shape;144;p3"/>
          <p:cNvGrpSpPr/>
          <p:nvPr/>
        </p:nvGrpSpPr>
        <p:grpSpPr>
          <a:xfrm>
            <a:off x="-3" y="0"/>
            <a:ext cx="12191998" cy="1014868"/>
            <a:chOff x="7856978" y="706065"/>
            <a:chExt cx="4612067" cy="894709"/>
          </a:xfrm>
        </p:grpSpPr>
        <p:pic>
          <p:nvPicPr>
            <p:cNvPr id="145" name="Google Shape;145;p3"/>
            <p:cNvPicPr preferRelativeResize="0"/>
            <p:nvPr/>
          </p:nvPicPr>
          <p:blipFill rotWithShape="1">
            <a:blip r:embed="rId4">
              <a:alphaModFix/>
            </a:blip>
            <a:srcRect l="60602" t="10294" r="3179" b="77315"/>
            <a:stretch/>
          </p:blipFill>
          <p:spPr>
            <a:xfrm>
              <a:off x="7856978" y="706065"/>
              <a:ext cx="4612067" cy="849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3"/>
            <p:cNvSpPr txBox="1"/>
            <p:nvPr/>
          </p:nvSpPr>
          <p:spPr>
            <a:xfrm>
              <a:off x="8814104" y="786574"/>
              <a:ext cx="2606400" cy="8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pt-BR" sz="54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PREMIAÇÃO</a:t>
              </a:r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A745BB-D2F9-170D-FE20-C620B60D5EB9}"/>
              </a:ext>
            </a:extLst>
          </p:cNvPr>
          <p:cNvSpPr txBox="1"/>
          <p:nvPr/>
        </p:nvSpPr>
        <p:spPr>
          <a:xfrm>
            <a:off x="776232" y="4237349"/>
            <a:ext cx="4778492" cy="1708156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 CONTEÚDO EXCLUSIVO INCLUSO:</a:t>
            </a: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1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Plano de Marketing</a:t>
            </a: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- Dicas de negócio</a:t>
            </a: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1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pt-BR" sz="2100" b="1" i="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Planner</a:t>
            </a:r>
            <a:r>
              <a:rPr lang="pt-BR" sz="21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estratégico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EB9A3-A3D1-223B-FC13-32FFFBEA8E32}"/>
              </a:ext>
            </a:extLst>
          </p:cNvPr>
          <p:cNvSpPr txBox="1"/>
          <p:nvPr/>
        </p:nvSpPr>
        <p:spPr>
          <a:xfrm>
            <a:off x="326073" y="1084993"/>
            <a:ext cx="6440206" cy="830993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rgbClr val="FF701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PASTA PROFISSIONAL DE APRESENTAÇÃO DO NEGÓCIO HERBALIFE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54DBD7-0EE1-1E1A-95A5-8BD62A6B897A}"/>
              </a:ext>
            </a:extLst>
          </p:cNvPr>
          <p:cNvSpPr txBox="1"/>
          <p:nvPr/>
        </p:nvSpPr>
        <p:spPr>
          <a:xfrm>
            <a:off x="6002722" y="3707069"/>
            <a:ext cx="4778492" cy="2354487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marL="0" marR="0" lvl="0" indent="0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PARA RÁPIDAS APRESENTAÇÕES DE NEGÓCIO EM QUALQUER LUGAR:</a:t>
            </a:r>
          </a:p>
          <a:p>
            <a:pPr marL="0" marR="0" lvl="0" indent="0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1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Apresentação guiada</a:t>
            </a:r>
          </a:p>
          <a:p>
            <a:pPr marL="0" marR="0" lvl="0" indent="0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pt-BR" sz="2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Fácil abordagem</a:t>
            </a:r>
            <a:endParaRPr kumimoji="0" lang="pt-BR" sz="2100" b="1" i="1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1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Direto</a:t>
            </a:r>
            <a:r>
              <a:rPr lang="pt-BR" sz="2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ao ponto</a:t>
            </a:r>
          </a:p>
          <a:p>
            <a:pPr marL="0" marR="0" lvl="0" indent="0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1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Plano de Marketing</a:t>
            </a:r>
            <a:r>
              <a:rPr lang="pt-BR" sz="2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descomplicado</a:t>
            </a:r>
            <a:r>
              <a:rPr lang="pt-BR" sz="21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E684AB-A4C7-97CA-602C-758F59130337}"/>
              </a:ext>
            </a:extLst>
          </p:cNvPr>
          <p:cNvSpPr txBox="1"/>
          <p:nvPr/>
        </p:nvSpPr>
        <p:spPr>
          <a:xfrm>
            <a:off x="7219812" y="1460084"/>
            <a:ext cx="3001971" cy="523216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dirty="0">
                <a:solidFill>
                  <a:srgbClr val="FF701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HOM DE MESA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9CDB523-791E-6FF1-8F67-4CBBF86CCD88}"/>
              </a:ext>
            </a:extLst>
          </p:cNvPr>
          <p:cNvGrpSpPr/>
          <p:nvPr/>
        </p:nvGrpSpPr>
        <p:grpSpPr>
          <a:xfrm>
            <a:off x="5653935" y="2739305"/>
            <a:ext cx="975737" cy="1005700"/>
            <a:chOff x="4487118" y="3966997"/>
            <a:chExt cx="975737" cy="1005700"/>
          </a:xfrm>
        </p:grpSpPr>
        <p:sp>
          <p:nvSpPr>
            <p:cNvPr id="8" name="Google Shape;114;p2">
              <a:extLst>
                <a:ext uri="{FF2B5EF4-FFF2-40B4-BE49-F238E27FC236}">
                  <a16:creationId xmlns:a16="http://schemas.microsoft.com/office/drawing/2014/main" id="{C1E1BF8C-0634-E936-3D66-FDE1E2012A2F}"/>
                </a:ext>
              </a:extLst>
            </p:cNvPr>
            <p:cNvSpPr/>
            <p:nvPr/>
          </p:nvSpPr>
          <p:spPr>
            <a:xfrm>
              <a:off x="4487118" y="4008797"/>
              <a:ext cx="941400" cy="963900"/>
            </a:xfrm>
            <a:prstGeom prst="mathPlus">
              <a:avLst>
                <a:gd name="adj1" fmla="val 23520"/>
              </a:avLst>
            </a:prstGeom>
            <a:solidFill>
              <a:srgbClr val="D85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0;p2">
              <a:extLst>
                <a:ext uri="{FF2B5EF4-FFF2-40B4-BE49-F238E27FC236}">
                  <a16:creationId xmlns:a16="http://schemas.microsoft.com/office/drawing/2014/main" id="{D3DCE1C6-9B9E-0005-704B-CB565A8F9CEC}"/>
                </a:ext>
              </a:extLst>
            </p:cNvPr>
            <p:cNvSpPr/>
            <p:nvPr/>
          </p:nvSpPr>
          <p:spPr>
            <a:xfrm>
              <a:off x="4521455" y="3966997"/>
              <a:ext cx="941400" cy="963900"/>
            </a:xfrm>
            <a:prstGeom prst="mathPlus">
              <a:avLst>
                <a:gd name="adj1" fmla="val 23520"/>
              </a:avLst>
            </a:prstGeom>
            <a:noFill/>
            <a:ln w="9525" cap="flat" cmpd="sng">
              <a:solidFill>
                <a:srgbClr val="4C27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769DE339-553F-95B4-115A-5A528BA7A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" b="32"/>
          <a:stretch/>
        </p:blipFill>
        <p:spPr>
          <a:xfrm>
            <a:off x="716084" y="1876657"/>
            <a:ext cx="4786018" cy="251033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E9021A8-29B8-B08B-5F78-5ECC664012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23" b="9677"/>
          <a:stretch/>
        </p:blipFill>
        <p:spPr>
          <a:xfrm>
            <a:off x="7219812" y="2052871"/>
            <a:ext cx="3001971" cy="18389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296C22-DB8E-1AB2-8822-535F161B0B44}"/>
              </a:ext>
            </a:extLst>
          </p:cNvPr>
          <p:cNvSpPr txBox="1"/>
          <p:nvPr/>
        </p:nvSpPr>
        <p:spPr>
          <a:xfrm>
            <a:off x="1159159" y="6486485"/>
            <a:ext cx="9873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Para qualificar, é necessário ter mínimo de 50% do volume de qualificação colocado no Brasil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l="7265" t="10344" r="2473" b="4512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/>
          <p:nvPr/>
        </p:nvCxnSpPr>
        <p:spPr>
          <a:xfrm>
            <a:off x="0" y="1555844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4"/>
          <p:cNvSpPr txBox="1"/>
          <p:nvPr/>
        </p:nvSpPr>
        <p:spPr>
          <a:xfrm>
            <a:off x="853299" y="2856577"/>
            <a:ext cx="2516826" cy="65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CC41"/>
              </a:buClr>
              <a:buSzPts val="2800"/>
              <a:buFont typeface="Quattrocento Sans"/>
              <a:buNone/>
            </a:pPr>
            <a:r>
              <a:rPr lang="pt-BR" sz="3600" b="1" i="1" u="none" strike="noStrike" cap="none" dirty="0">
                <a:solidFill>
                  <a:srgbClr val="10CC4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 GANHE:</a:t>
            </a:r>
            <a:endParaRPr sz="3600" b="1" i="1" u="none" strike="noStrike" cap="none" dirty="0">
              <a:solidFill>
                <a:srgbClr val="10CC4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1376250" y="3885057"/>
            <a:ext cx="318434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CURSO ONLINE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MARKETING DE NEGÓCIO HERBALIFE</a:t>
            </a:r>
            <a:endParaRPr sz="1600" dirty="0"/>
          </a:p>
        </p:txBody>
      </p:sp>
      <p:pic>
        <p:nvPicPr>
          <p:cNvPr id="161" name="Google Shape;161;p4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0893" r="18389"/>
          <a:stretch/>
        </p:blipFill>
        <p:spPr>
          <a:xfrm>
            <a:off x="234119" y="3763436"/>
            <a:ext cx="1142131" cy="1881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 txBox="1"/>
          <p:nvPr/>
        </p:nvSpPr>
        <p:spPr>
          <a:xfrm>
            <a:off x="1367014" y="5020332"/>
            <a:ext cx="293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Quattrocento Sans"/>
              <a:buNone/>
            </a:pPr>
            <a:r>
              <a:rPr lang="pt-BR" sz="2100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Baseado no livro </a:t>
            </a:r>
            <a:r>
              <a:rPr lang="pt-BR" sz="21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GOPRO</a:t>
            </a:r>
            <a:r>
              <a:rPr lang="pt-BR" b="1" dirty="0"/>
              <a:t> </a:t>
            </a:r>
            <a:r>
              <a:rPr lang="pt-BR" sz="2100" b="1" i="1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Eric </a:t>
            </a:r>
            <a:r>
              <a:rPr lang="pt-BR" sz="2100" b="1" i="1" dirty="0" err="1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Worre</a:t>
            </a:r>
            <a:endParaRPr sz="2100" b="1" i="1" u="none" strike="noStrike" cap="none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5889082" y="4765745"/>
            <a:ext cx="4798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PASTA PROFISSIONAL DE APRESENTAÇÃO DO NEGÓCIO 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Quattrocento Sans"/>
              <a:buNone/>
            </a:pPr>
            <a:r>
              <a:rPr lang="pt-BR" sz="2400" b="1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HERBALIFE + HOM DE MESA</a:t>
            </a:r>
            <a:endParaRPr sz="1600" dirty="0"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5">
            <a:alphaModFix/>
          </a:blip>
          <a:srcRect l="61344" t="12108" r="1001" b="77315"/>
          <a:stretch/>
        </p:blipFill>
        <p:spPr>
          <a:xfrm>
            <a:off x="22950" y="-21050"/>
            <a:ext cx="12192001" cy="10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2812860" y="144249"/>
            <a:ext cx="7876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pt-BR" sz="5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PATROCINADORES</a:t>
            </a:r>
            <a:endParaRPr/>
          </a:p>
        </p:txBody>
      </p:sp>
      <p:pic>
        <p:nvPicPr>
          <p:cNvPr id="166" name="Google Shape;166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645" y="2295644"/>
            <a:ext cx="478300" cy="139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450" y="-21050"/>
            <a:ext cx="517000" cy="5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87175" y="1773875"/>
            <a:ext cx="517000" cy="5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95833">
            <a:off x="11325575" y="5536630"/>
            <a:ext cx="314892" cy="92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0D519723-689E-BC21-C5BD-79A3B42AF38C}"/>
              </a:ext>
            </a:extLst>
          </p:cNvPr>
          <p:cNvGrpSpPr/>
          <p:nvPr/>
        </p:nvGrpSpPr>
        <p:grpSpPr>
          <a:xfrm>
            <a:off x="4459274" y="3458403"/>
            <a:ext cx="958575" cy="1013125"/>
            <a:chOff x="3976418" y="3686997"/>
            <a:chExt cx="958575" cy="1013125"/>
          </a:xfrm>
        </p:grpSpPr>
        <p:sp>
          <p:nvSpPr>
            <p:cNvPr id="172" name="Google Shape;172;p4"/>
            <p:cNvSpPr/>
            <p:nvPr/>
          </p:nvSpPr>
          <p:spPr>
            <a:xfrm>
              <a:off x="3976418" y="3736222"/>
              <a:ext cx="941400" cy="963900"/>
            </a:xfrm>
            <a:prstGeom prst="mathPlus">
              <a:avLst>
                <a:gd name="adj1" fmla="val 23520"/>
              </a:avLst>
            </a:prstGeom>
            <a:solidFill>
              <a:srgbClr val="4FD4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993593" y="3686997"/>
              <a:ext cx="941400" cy="963900"/>
            </a:xfrm>
            <a:prstGeom prst="mathPlus">
              <a:avLst>
                <a:gd name="adj1" fmla="val 23520"/>
              </a:avLst>
            </a:prstGeom>
            <a:noFill/>
            <a:ln w="9525" cap="flat" cmpd="sng">
              <a:solidFill>
                <a:srgbClr val="4C27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B0DA142-68DF-7AD0-7CD6-17B315897123}"/>
              </a:ext>
            </a:extLst>
          </p:cNvPr>
          <p:cNvSpPr txBox="1"/>
          <p:nvPr/>
        </p:nvSpPr>
        <p:spPr>
          <a:xfrm>
            <a:off x="-7455" y="1315439"/>
            <a:ext cx="12199455" cy="1143899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92D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Tenha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 m</a:t>
            </a:r>
            <a:r>
              <a:rPr kumimoji="0" lang="pt-BR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ínimo</a:t>
            </a:r>
            <a:r>
              <a:rPr kumimoji="0" lang="pt-BR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2 Supervisores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de primeira linha qualificados para a promoção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0EB75B-F2AA-BE36-1681-DECC4C8BED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3" t="3903" r="2949" b="279"/>
          <a:stretch/>
        </p:blipFill>
        <p:spPr>
          <a:xfrm>
            <a:off x="5250310" y="2794332"/>
            <a:ext cx="3384753" cy="19382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E2969F1-5A5D-E465-D40D-F684D6E2AE0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307" b="7308"/>
          <a:stretch/>
        </p:blipFill>
        <p:spPr>
          <a:xfrm>
            <a:off x="8617888" y="2684168"/>
            <a:ext cx="2478496" cy="1833430"/>
          </a:xfrm>
          <a:prstGeom prst="rect">
            <a:avLst/>
          </a:prstGeom>
        </p:spPr>
      </p:pic>
      <p:sp>
        <p:nvSpPr>
          <p:cNvPr id="4" name="Google Shape;138;p3">
            <a:extLst>
              <a:ext uri="{FF2B5EF4-FFF2-40B4-BE49-F238E27FC236}">
                <a16:creationId xmlns:a16="http://schemas.microsoft.com/office/drawing/2014/main" id="{D85D72F5-05FC-64CA-8CBF-18E769E17F49}"/>
              </a:ext>
            </a:extLst>
          </p:cNvPr>
          <p:cNvSpPr txBox="1"/>
          <p:nvPr/>
        </p:nvSpPr>
        <p:spPr>
          <a:xfrm rot="-5400000">
            <a:off x="10913841" y="5033073"/>
            <a:ext cx="2084221" cy="26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attrocento Sans"/>
              <a:buNone/>
            </a:pPr>
            <a:r>
              <a:rPr lang="pt-BR" sz="1100" b="0" i="0" u="none" strike="noStrike" cap="none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Imagem meramente ilustrativa</a:t>
            </a:r>
            <a:endParaRPr dirty="0"/>
          </a:p>
        </p:txBody>
      </p:sp>
      <p:sp>
        <p:nvSpPr>
          <p:cNvPr id="5" name="Google Shape;138;p3">
            <a:extLst>
              <a:ext uri="{FF2B5EF4-FFF2-40B4-BE49-F238E27FC236}">
                <a16:creationId xmlns:a16="http://schemas.microsoft.com/office/drawing/2014/main" id="{19966864-EDF1-DC5F-795E-908319F06D61}"/>
              </a:ext>
            </a:extLst>
          </p:cNvPr>
          <p:cNvSpPr txBox="1"/>
          <p:nvPr/>
        </p:nvSpPr>
        <p:spPr>
          <a:xfrm>
            <a:off x="6336145" y="6157508"/>
            <a:ext cx="38607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attrocento Sans"/>
              <a:buNone/>
            </a:pPr>
            <a:r>
              <a:rPr lang="pt-BR" sz="1100" b="0" i="0" u="none" strike="noStrike" cap="none" dirty="0">
                <a:solidFill>
                  <a:srgbClr val="2D56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Premiação não acumulativa com a qualificação por volume</a:t>
            </a:r>
            <a:endParaRPr dirty="0">
              <a:solidFill>
                <a:srgbClr val="2D567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l="7269" t="10344" r="3420" b="4512"/>
          <a:stretch/>
        </p:blipFill>
        <p:spPr>
          <a:xfrm>
            <a:off x="12263" y="0"/>
            <a:ext cx="121674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 l="61344" t="12108" r="1001" b="77315"/>
          <a:stretch/>
        </p:blipFill>
        <p:spPr>
          <a:xfrm>
            <a:off x="22950" y="-21050"/>
            <a:ext cx="12192001" cy="108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5"/>
          <p:cNvCxnSpPr/>
          <p:nvPr/>
        </p:nvCxnSpPr>
        <p:spPr>
          <a:xfrm>
            <a:off x="0" y="1555844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5"/>
          <p:cNvSpPr txBox="1"/>
          <p:nvPr/>
        </p:nvSpPr>
        <p:spPr>
          <a:xfrm>
            <a:off x="2812860" y="144249"/>
            <a:ext cx="78761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pt-BR" sz="5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PATROCINADORES</a:t>
            </a:r>
            <a:endParaRPr/>
          </a:p>
        </p:txBody>
      </p:sp>
      <p:pic>
        <p:nvPicPr>
          <p:cNvPr id="184" name="Google Shape;18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50" y="-10"/>
            <a:ext cx="478300" cy="139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401850"/>
            <a:ext cx="1408425" cy="14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7">
            <a:alphaModFix/>
          </a:blip>
          <a:srcRect l="64607" t="34396" r="-6922" b="-3314"/>
          <a:stretch/>
        </p:blipFill>
        <p:spPr>
          <a:xfrm>
            <a:off x="112962" y="3248950"/>
            <a:ext cx="298275" cy="10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11793649" y="359112"/>
            <a:ext cx="298275" cy="6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87882" y="0"/>
            <a:ext cx="591869" cy="6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87882" y="686275"/>
            <a:ext cx="591869" cy="6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43567" y="4017148"/>
            <a:ext cx="2326799" cy="165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9">
            <a:alphaModFix/>
          </a:blip>
          <a:srcRect t="12533" r="12671"/>
          <a:stretch/>
        </p:blipFill>
        <p:spPr>
          <a:xfrm>
            <a:off x="606060" y="1489126"/>
            <a:ext cx="4413600" cy="42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C9AE7D-600B-FD3B-9D80-612790DD781D}"/>
              </a:ext>
            </a:extLst>
          </p:cNvPr>
          <p:cNvSpPr txBox="1"/>
          <p:nvPr/>
        </p:nvSpPr>
        <p:spPr>
          <a:xfrm>
            <a:off x="4802544" y="1573179"/>
            <a:ext cx="6789644" cy="3046984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APRENDA NA PRÁTICA:</a:t>
            </a: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Como ser um recrutador profissional</a:t>
            </a:r>
            <a:r>
              <a:rPr lang="pt-B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do negócio</a:t>
            </a:r>
            <a:endParaRPr lang="pt-BR" sz="2400" b="1" i="1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pt-BR" sz="2400" b="1" i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Comportamento amador versus profissional</a:t>
            </a:r>
            <a:endParaRPr kumimoji="0" lang="pt-BR" sz="2400" b="1" i="1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O que não posso fazer em uma apresentação de negócio</a:t>
            </a: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Simulações ao vivo</a:t>
            </a:r>
          </a:p>
        </p:txBody>
      </p:sp>
      <p:sp>
        <p:nvSpPr>
          <p:cNvPr id="3" name="Google Shape;162;p4">
            <a:extLst>
              <a:ext uri="{FF2B5EF4-FFF2-40B4-BE49-F238E27FC236}">
                <a16:creationId xmlns:a16="http://schemas.microsoft.com/office/drawing/2014/main" id="{EA4C1E66-A50A-9EB6-C46A-2C25E8AC14F1}"/>
              </a:ext>
            </a:extLst>
          </p:cNvPr>
          <p:cNvSpPr txBox="1"/>
          <p:nvPr/>
        </p:nvSpPr>
        <p:spPr>
          <a:xfrm>
            <a:off x="7984978" y="5669267"/>
            <a:ext cx="29388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Quattrocento Sans"/>
              <a:buNone/>
            </a:pPr>
            <a:r>
              <a:rPr lang="pt-BR" sz="2100" b="1" i="1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CERTIFICADO DIGITAL</a:t>
            </a:r>
            <a:endParaRPr sz="2100" b="1" i="1" u="none" strike="noStrike" cap="none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57505A-E6DE-73D1-0926-FF6FB9DE67B0}"/>
              </a:ext>
            </a:extLst>
          </p:cNvPr>
          <p:cNvSpPr txBox="1"/>
          <p:nvPr/>
        </p:nvSpPr>
        <p:spPr>
          <a:xfrm>
            <a:off x="4714729" y="799904"/>
            <a:ext cx="6789644" cy="1077214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u="none" strike="noStrike" kern="1200" cap="none" spc="0" normalizeH="0" baseline="0" noProof="0" dirty="0">
              <a:ln>
                <a:noFill/>
              </a:ln>
              <a:solidFill>
                <a:srgbClr val="44DC6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44DC6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TREINAMENTO EXCLUSIVO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l="7269" t="10344" r="3420" b="4512"/>
          <a:stretch/>
        </p:blipFill>
        <p:spPr>
          <a:xfrm>
            <a:off x="22950" y="0"/>
            <a:ext cx="1216747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"/>
          <p:cNvCxnSpPr/>
          <p:nvPr/>
        </p:nvCxnSpPr>
        <p:spPr>
          <a:xfrm>
            <a:off x="0" y="1555844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"/>
          <p:cNvSpPr txBox="1"/>
          <p:nvPr/>
        </p:nvSpPr>
        <p:spPr>
          <a:xfrm rot="-5400000">
            <a:off x="10913898" y="5564125"/>
            <a:ext cx="2084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attrocento Sans"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Imagem meramente ilustrativa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1976400" y="1080826"/>
            <a:ext cx="823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201"/>
              </a:buClr>
              <a:buSzPts val="2000"/>
              <a:buFont typeface="Arial"/>
              <a:buNone/>
              <a:tabLst/>
              <a:defRPr/>
            </a:pPr>
            <a:r>
              <a:rPr kumimoji="0" lang="pt-BR" sz="1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ABERTO A TODOS SUPERVISORES E ACIMA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Período de qualificação: Março e Abril de 2024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5737" y="-106971"/>
            <a:ext cx="467400" cy="13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1523925" y="338764"/>
            <a:ext cx="7522500" cy="467402"/>
          </a:xfrm>
          <a:prstGeom prst="flowChartAlternateProcess">
            <a:avLst/>
          </a:prstGeom>
          <a:solidFill>
            <a:srgbClr val="4C2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201"/>
              </a:buClr>
              <a:buSzPts val="2000"/>
              <a:buFont typeface="Arial"/>
              <a:buNone/>
              <a:tabLst/>
              <a:defRPr/>
            </a:pPr>
            <a:r>
              <a:rPr kumimoji="0" lang="pt-BR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REGULAMENTO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6" name="Google Shape;12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8" y="2260273"/>
            <a:ext cx="580824" cy="16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98788AD-1490-F0D6-241A-AEED9DCD474F}"/>
              </a:ext>
            </a:extLst>
          </p:cNvPr>
          <p:cNvSpPr txBox="1"/>
          <p:nvPr/>
        </p:nvSpPr>
        <p:spPr>
          <a:xfrm>
            <a:off x="748674" y="909475"/>
            <a:ext cx="10667470" cy="568078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171450" lvl="0" indent="-17145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promoção terá vigência para todos os Distribuidores Independentes Herbalife, no nível de Supervisores e acima, residentes e domiciliados no Brasil e que atenderem todos os requisitos e condições descritos no presente Regulamento;</a:t>
            </a:r>
          </a:p>
          <a:p>
            <a:pPr marL="171450" lvl="0" indent="-17145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premiação é pessoal e intransferível. Para garantir a reserva é necessário que ao menos um dos titulares do ID esteja registrado na mesma.</a:t>
            </a:r>
          </a:p>
          <a:p>
            <a:pPr marL="171450" lvl="0" indent="-17145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haverá reembolso ou qualquer outro tipo de compensação caso o qualificado opte por não participar do evento online, abrindo assim mão da premiação. O curso será realizado em data a ser pré-definida pela Herbalife.</a:t>
            </a:r>
          </a:p>
          <a:p>
            <a:pPr marL="171450" lvl="0" indent="-17145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casos de divórcios, lembre-se que ao menos 50% da qualificação deve ser gerado no ID individual. Não é permitida a soma do volume dos 3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Para a promoção de Patrocinadores, podem se qualificar Supervisores e acima e serão considerados como contribuintes apenas seus Supervisores de primeira linha (1º supervisor </a:t>
            </a:r>
            <a:r>
              <a:rPr lang="pt-BR" sz="1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upline</a:t>
            </a: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). Em casos de qualificação em linha, será considerado apensa 1 Novo Supervisor para seu patrocinador e sucessivamente o segundo </a:t>
            </a:r>
            <a:r>
              <a:rPr lang="pt-BR" sz="1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downline</a:t>
            </a: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contará para seu patrocinador direto.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Não será considerado o volume não documentado de outros países.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Para qualificar, é necessário ter mínimo de 50% do volume de qualificação colocado no Brasil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O Supervisor não pode se qualificar duas vezes na promoção. Será considerado apenas o nível mais alto. Será enviada apenas 1 premiação por ID.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Os prêmios serão enviados para o endereço de cadastro em até 90 (noventa) dias após o término da promoção;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Prazo máximo para troca e reclamação dos prêmios é de 30 (trinta) dias após o recebimento;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endParaRPr lang="pt-BR" sz="1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Imagens meramente ilustrativas. A Herbalife reserva-se no direito de ofertar prêmios de valor e modelo equivalentes dependendo da disponibilidade no período da premiação;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Em caso de dúvidas, procurar pelo Serviço ao Distribuidor Independente Herbalife através do Canal Inteligente no </a:t>
            </a:r>
            <a:r>
              <a:rPr lang="pt-BR" sz="1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MyHerbalife</a:t>
            </a: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;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Em casos comprovados de fraude e/ou prática de ato de má-fé, o participante será desclassificado automaticamente, a qualquer tempo, da Promoção, respondendo civil e criminalmente pelos atos praticados;</a:t>
            </a:r>
          </a:p>
          <a:p>
            <a:pPr marL="171450" indent="-171450" algn="just">
              <a:lnSpc>
                <a:spcPct val="95000"/>
              </a:lnSpc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O participante que atingir todos os requisitos desta promoção será auditado pelo Departamento de Melhores Práticas do Distribuidor (MPD), e este não poderá ter cometido quaisquer violações éticas. No caso de violação, o qualificado não estará apto para o recebimento do prêmio.</a:t>
            </a:r>
          </a:p>
          <a:p>
            <a:pPr marL="171450" lvl="0" indent="-17145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fins informativos, a Herbalife anunciará publicamente os respectivos nomes dos participantes e contemplados por meio de seus canais oficiais de comunicação. Os participantes contemplados concordam em ceder gratuitamente neste ato os direitos de uso de sua imagem e som de voz a Herbalife sem nenhum ônus. </a:t>
            </a:r>
          </a:p>
          <a:p>
            <a:pPr marL="171450" lvl="0" indent="-17145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Distribuidores Independentes qualificados e seus familiares concedem gratuitamente à Herbalife, o direito, mas não a obrigação, de captar e usar minhas imagens e voz para iniciativa de propaganda, promoção, campanha publicitária, divulgação e marketing dos produtos ou serviços da Herbalife, bem como a divulgação e publicação do relato do histórico pessoal, antes e depois, do controle de peso e sucesso financeiro com a oportunidade de negócio Herbalife, em todo e quaisquer idiomas, em qualquer país do mundo, em caráter permanente e sem número de vezes. </a:t>
            </a:r>
          </a:p>
          <a:p>
            <a:pPr marL="171450" lvl="0" indent="-17145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Wingdings" panose="05000000000000000000" pitchFamily="2" charset="2"/>
              <a:buChar char="v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Herbalife reserva-se o direito de alterar, modificar, prolongar ou eliminar esta promoção a qualquer momento, a seu critério e sem aviso prévio.</a:t>
            </a:r>
          </a:p>
          <a:p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01741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897</Words>
  <Application>Microsoft Office PowerPoint</Application>
  <PresentationFormat>Widescreen</PresentationFormat>
  <Paragraphs>85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Quattrocento Sans</vt:lpstr>
      <vt:lpstr>Wingdings</vt:lpstr>
      <vt:lpstr>Calibri</vt:lpstr>
      <vt:lpstr>Century Gothic</vt:lpstr>
      <vt:lpstr>Segoe UI</vt:lpstr>
      <vt:lpstr>Arial</vt:lpstr>
      <vt:lpstr>6_Office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Giffoni</dc:creator>
  <cp:lastModifiedBy>Tatiana Querino Martins Fontes</cp:lastModifiedBy>
  <cp:revision>8</cp:revision>
  <dcterms:created xsi:type="dcterms:W3CDTF">2016-04-12T16:42:57Z</dcterms:created>
  <dcterms:modified xsi:type="dcterms:W3CDTF">2024-03-05T14:19:06Z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0x010100FB4E1384CF6D3F45B9C2D1B38D19DAFE</vt:lpwstr>
  </property>
</Properties>
</file>