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1687" r:id="rId2"/>
    <p:sldId id="257" r:id="rId3"/>
    <p:sldId id="258" r:id="rId4"/>
    <p:sldId id="259" r:id="rId5"/>
    <p:sldId id="2147471912" r:id="rId6"/>
    <p:sldId id="2147471914" r:id="rId7"/>
    <p:sldId id="261" r:id="rId8"/>
    <p:sldId id="263" r:id="rId9"/>
    <p:sldId id="2147471913" r:id="rId10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938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AC29"/>
    <a:srgbClr val="80B927"/>
    <a:srgbClr val="F1E3BE"/>
    <a:srgbClr val="6AC4BA"/>
    <a:srgbClr val="42A146"/>
    <a:srgbClr val="C6682D"/>
    <a:srgbClr val="B05B25"/>
    <a:srgbClr val="CB6D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792" autoAdjust="0"/>
  </p:normalViewPr>
  <p:slideViewPr>
    <p:cSldViewPr>
      <p:cViewPr>
        <p:scale>
          <a:sx n="29" d="100"/>
          <a:sy n="29" d="100"/>
        </p:scale>
        <p:origin x="1308" y="400"/>
      </p:cViewPr>
      <p:guideLst>
        <p:guide orient="horz" pos="2938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7AE42-F69F-4B12-9103-658FE79D870E}" type="datetimeFigureOut">
              <a:rPr lang="pt-BR" smtClean="0"/>
              <a:t>15/01/2024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8C8E14-35AC-471E-B7E2-6B52398A7D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533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8C8E14-35AC-471E-B7E2-6B52398A7D5B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7016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8C8E14-35AC-471E-B7E2-6B52398A7D5B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3363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11849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700" b="1" i="0">
                <a:solidFill>
                  <a:srgbClr val="80B92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700" b="1" i="0">
                <a:solidFill>
                  <a:srgbClr val="80B92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700" b="1" i="0">
                <a:solidFill>
                  <a:srgbClr val="80B92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1/15/2024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700" b="1" i="0">
                <a:solidFill>
                  <a:srgbClr val="80B92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1/15/2024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1/15/2024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4AF106FF-BC2D-40E3-A589-4121C1650E4B}" type="datetimeFigureOut">
              <a:rPr lang="pt-BR" smtClean="0"/>
              <a:t>15/01/2024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fld id="{34C34F61-2B27-470F-9A67-0843AC88D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166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0E4B614-90F4-9347-AB7C-EB81F82A3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1019512"/>
            <a:ext cx="17339786" cy="69583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958" baseline="0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E115AF1-44F7-20C1-0A1F-0F799CFDF0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067088" y="10327794"/>
            <a:ext cx="571003" cy="253787"/>
          </a:xfrm>
          <a:prstGeom prst="rect">
            <a:avLst/>
          </a:prstGeom>
        </p:spPr>
        <p:txBody>
          <a:bodyPr anchor="b"/>
          <a:lstStyle>
            <a:lvl1pPr algn="r">
              <a:defRPr sz="1649">
                <a:latin typeface="Avenir Book" panose="02000503020000020003" pitchFamily="2" charset="0"/>
              </a:defRPr>
            </a:lvl1pPr>
          </a:lstStyle>
          <a:p>
            <a:fld id="{0DCCE085-A1F9-1D4A-9C56-E8A76CDE0AF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19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378104" y="214638"/>
            <a:ext cx="7335519" cy="11993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700" b="1" i="0">
                <a:solidFill>
                  <a:srgbClr val="80B927"/>
                </a:solidFill>
                <a:latin typeface="Noto Sans"/>
                <a:cs typeface="Noto Sans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>
        <a:defRPr>
          <a:latin typeface="Arial" panose="020B0604020202020204" pitchFamily="34" charset="0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hyperlink" Target="https://hrbl.me/universidadedoevs" TargetMode="External"/><Relationship Id="rId4" Type="http://schemas.openxmlformats.org/officeDocument/2006/relationships/hyperlink" Target="https://espacoherbalife.com.br/creatina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espacoherbalife.com.br/pastadeapresentacao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CC9E43C4-FF57-2ADD-F089-0449962484F4}"/>
              </a:ext>
            </a:extLst>
          </p:cNvPr>
          <p:cNvGrpSpPr/>
          <p:nvPr/>
        </p:nvGrpSpPr>
        <p:grpSpPr>
          <a:xfrm>
            <a:off x="361634" y="3216275"/>
            <a:ext cx="3361170" cy="929640"/>
            <a:chOff x="1146225" y="3389902"/>
            <a:chExt cx="3361170" cy="929640"/>
          </a:xfrm>
        </p:grpSpPr>
        <p:sp>
          <p:nvSpPr>
            <p:cNvPr id="4" name="object 12">
              <a:extLst>
                <a:ext uri="{FF2B5EF4-FFF2-40B4-BE49-F238E27FC236}">
                  <a16:creationId xmlns:a16="http://schemas.microsoft.com/office/drawing/2014/main" id="{E480CED6-A540-6D77-7744-D91E4CD24C01}"/>
                </a:ext>
              </a:extLst>
            </p:cNvPr>
            <p:cNvSpPr/>
            <p:nvPr/>
          </p:nvSpPr>
          <p:spPr>
            <a:xfrm>
              <a:off x="3408210" y="3389902"/>
              <a:ext cx="1099185" cy="929640"/>
            </a:xfrm>
            <a:custGeom>
              <a:avLst/>
              <a:gdLst/>
              <a:ahLst/>
              <a:cxnLst/>
              <a:rect l="l" t="t" r="r" b="b"/>
              <a:pathLst>
                <a:path w="1099185" h="929639">
                  <a:moveTo>
                    <a:pt x="94945" y="492950"/>
                  </a:moveTo>
                  <a:lnTo>
                    <a:pt x="0" y="492950"/>
                  </a:lnTo>
                  <a:lnTo>
                    <a:pt x="0" y="914755"/>
                  </a:lnTo>
                  <a:lnTo>
                    <a:pt x="94945" y="914755"/>
                  </a:lnTo>
                  <a:lnTo>
                    <a:pt x="94945" y="492950"/>
                  </a:lnTo>
                  <a:close/>
                </a:path>
                <a:path w="1099185" h="929639">
                  <a:moveTo>
                    <a:pt x="94945" y="324065"/>
                  </a:moveTo>
                  <a:lnTo>
                    <a:pt x="0" y="324065"/>
                  </a:lnTo>
                  <a:lnTo>
                    <a:pt x="0" y="437222"/>
                  </a:lnTo>
                  <a:lnTo>
                    <a:pt x="94945" y="437222"/>
                  </a:lnTo>
                  <a:lnTo>
                    <a:pt x="94945" y="324065"/>
                  </a:lnTo>
                  <a:close/>
                </a:path>
                <a:path w="1099185" h="929639">
                  <a:moveTo>
                    <a:pt x="424611" y="293814"/>
                  </a:moveTo>
                  <a:lnTo>
                    <a:pt x="325742" y="293814"/>
                  </a:lnTo>
                  <a:lnTo>
                    <a:pt x="268211" y="300443"/>
                  </a:lnTo>
                  <a:lnTo>
                    <a:pt x="229603" y="321678"/>
                  </a:lnTo>
                  <a:lnTo>
                    <a:pt x="207899" y="359511"/>
                  </a:lnTo>
                  <a:lnTo>
                    <a:pt x="201104" y="415937"/>
                  </a:lnTo>
                  <a:lnTo>
                    <a:pt x="201104" y="486511"/>
                  </a:lnTo>
                  <a:lnTo>
                    <a:pt x="135001" y="486511"/>
                  </a:lnTo>
                  <a:lnTo>
                    <a:pt x="135001" y="570814"/>
                  </a:lnTo>
                  <a:lnTo>
                    <a:pt x="201104" y="570814"/>
                  </a:lnTo>
                  <a:lnTo>
                    <a:pt x="201104" y="914768"/>
                  </a:lnTo>
                  <a:lnTo>
                    <a:pt x="295770" y="914768"/>
                  </a:lnTo>
                  <a:lnTo>
                    <a:pt x="295770" y="570814"/>
                  </a:lnTo>
                  <a:lnTo>
                    <a:pt x="401929" y="570814"/>
                  </a:lnTo>
                  <a:lnTo>
                    <a:pt x="401929" y="486511"/>
                  </a:lnTo>
                  <a:lnTo>
                    <a:pt x="295770" y="486511"/>
                  </a:lnTo>
                  <a:lnTo>
                    <a:pt x="295770" y="390169"/>
                  </a:lnTo>
                  <a:lnTo>
                    <a:pt x="297446" y="384556"/>
                  </a:lnTo>
                  <a:lnTo>
                    <a:pt x="424611" y="384556"/>
                  </a:lnTo>
                  <a:lnTo>
                    <a:pt x="424611" y="293814"/>
                  </a:lnTo>
                  <a:close/>
                </a:path>
                <a:path w="1099185" h="929639">
                  <a:moveTo>
                    <a:pt x="822325" y="709180"/>
                  </a:moveTo>
                  <a:lnTo>
                    <a:pt x="818591" y="656894"/>
                  </a:lnTo>
                  <a:lnTo>
                    <a:pt x="807529" y="609142"/>
                  </a:lnTo>
                  <a:lnTo>
                    <a:pt x="789724" y="566674"/>
                  </a:lnTo>
                  <a:lnTo>
                    <a:pt x="780275" y="552335"/>
                  </a:lnTo>
                  <a:lnTo>
                    <a:pt x="765721" y="530237"/>
                  </a:lnTo>
                  <a:lnTo>
                    <a:pt x="736079" y="500595"/>
                  </a:lnTo>
                  <a:lnTo>
                    <a:pt x="722058" y="491667"/>
                  </a:lnTo>
                  <a:lnTo>
                    <a:pt x="722058" y="652881"/>
                  </a:lnTo>
                  <a:lnTo>
                    <a:pt x="511149" y="652881"/>
                  </a:lnTo>
                  <a:lnTo>
                    <a:pt x="518706" y="612470"/>
                  </a:lnTo>
                  <a:lnTo>
                    <a:pt x="540283" y="580656"/>
                  </a:lnTo>
                  <a:lnTo>
                    <a:pt x="574255" y="559803"/>
                  </a:lnTo>
                  <a:lnTo>
                    <a:pt x="618985" y="552335"/>
                  </a:lnTo>
                  <a:lnTo>
                    <a:pt x="659904" y="559460"/>
                  </a:lnTo>
                  <a:lnTo>
                    <a:pt x="692581" y="579716"/>
                  </a:lnTo>
                  <a:lnTo>
                    <a:pt x="714222" y="611416"/>
                  </a:lnTo>
                  <a:lnTo>
                    <a:pt x="722058" y="652881"/>
                  </a:lnTo>
                  <a:lnTo>
                    <a:pt x="722058" y="491667"/>
                  </a:lnTo>
                  <a:lnTo>
                    <a:pt x="701370" y="478485"/>
                  </a:lnTo>
                  <a:lnTo>
                    <a:pt x="662152" y="464680"/>
                  </a:lnTo>
                  <a:lnTo>
                    <a:pt x="618985" y="459905"/>
                  </a:lnTo>
                  <a:lnTo>
                    <a:pt x="574421" y="464299"/>
                  </a:lnTo>
                  <a:lnTo>
                    <a:pt x="533933" y="477037"/>
                  </a:lnTo>
                  <a:lnTo>
                    <a:pt x="498119" y="497395"/>
                  </a:lnTo>
                  <a:lnTo>
                    <a:pt x="467537" y="524675"/>
                  </a:lnTo>
                  <a:lnTo>
                    <a:pt x="442747" y="558177"/>
                  </a:lnTo>
                  <a:lnTo>
                    <a:pt x="424345" y="597204"/>
                  </a:lnTo>
                  <a:lnTo>
                    <a:pt x="412877" y="641057"/>
                  </a:lnTo>
                  <a:lnTo>
                    <a:pt x="408927" y="689013"/>
                  </a:lnTo>
                  <a:lnTo>
                    <a:pt x="412851" y="737463"/>
                  </a:lnTo>
                  <a:lnTo>
                    <a:pt x="424256" y="782574"/>
                  </a:lnTo>
                  <a:lnTo>
                    <a:pt x="442645" y="823391"/>
                  </a:lnTo>
                  <a:lnTo>
                    <a:pt x="467499" y="858951"/>
                  </a:lnTo>
                  <a:lnTo>
                    <a:pt x="498297" y="888301"/>
                  </a:lnTo>
                  <a:lnTo>
                    <a:pt x="534530" y="910450"/>
                  </a:lnTo>
                  <a:lnTo>
                    <a:pt x="575678" y="924445"/>
                  </a:lnTo>
                  <a:lnTo>
                    <a:pt x="621220" y="929322"/>
                  </a:lnTo>
                  <a:lnTo>
                    <a:pt x="668578" y="924255"/>
                  </a:lnTo>
                  <a:lnTo>
                    <a:pt x="712152" y="909586"/>
                  </a:lnTo>
                  <a:lnTo>
                    <a:pt x="750493" y="886129"/>
                  </a:lnTo>
                  <a:lnTo>
                    <a:pt x="782104" y="854722"/>
                  </a:lnTo>
                  <a:lnTo>
                    <a:pt x="792937" y="836891"/>
                  </a:lnTo>
                  <a:lnTo>
                    <a:pt x="805522" y="816178"/>
                  </a:lnTo>
                  <a:lnTo>
                    <a:pt x="714502" y="788720"/>
                  </a:lnTo>
                  <a:lnTo>
                    <a:pt x="699300" y="808774"/>
                  </a:lnTo>
                  <a:lnTo>
                    <a:pt x="678789" y="823950"/>
                  </a:lnTo>
                  <a:lnTo>
                    <a:pt x="652818" y="833551"/>
                  </a:lnTo>
                  <a:lnTo>
                    <a:pt x="621220" y="836891"/>
                  </a:lnTo>
                  <a:lnTo>
                    <a:pt x="571017" y="828446"/>
                  </a:lnTo>
                  <a:lnTo>
                    <a:pt x="536740" y="805383"/>
                  </a:lnTo>
                  <a:lnTo>
                    <a:pt x="517131" y="771207"/>
                  </a:lnTo>
                  <a:lnTo>
                    <a:pt x="510870" y="729348"/>
                  </a:lnTo>
                  <a:lnTo>
                    <a:pt x="822325" y="729348"/>
                  </a:lnTo>
                  <a:lnTo>
                    <a:pt x="822325" y="709180"/>
                  </a:lnTo>
                  <a:close/>
                </a:path>
                <a:path w="1099185" h="929639">
                  <a:moveTo>
                    <a:pt x="887310" y="375602"/>
                  </a:moveTo>
                  <a:lnTo>
                    <a:pt x="878205" y="361010"/>
                  </a:lnTo>
                  <a:lnTo>
                    <a:pt x="869251" y="344398"/>
                  </a:lnTo>
                  <a:lnTo>
                    <a:pt x="860298" y="326161"/>
                  </a:lnTo>
                  <a:lnTo>
                    <a:pt x="834478" y="271284"/>
                  </a:lnTo>
                  <a:lnTo>
                    <a:pt x="815632" y="235597"/>
                  </a:lnTo>
                  <a:lnTo>
                    <a:pt x="793648" y="201815"/>
                  </a:lnTo>
                  <a:lnTo>
                    <a:pt x="767575" y="172110"/>
                  </a:lnTo>
                  <a:lnTo>
                    <a:pt x="736396" y="148666"/>
                  </a:lnTo>
                  <a:lnTo>
                    <a:pt x="699147" y="133629"/>
                  </a:lnTo>
                  <a:lnTo>
                    <a:pt x="654824" y="129197"/>
                  </a:lnTo>
                  <a:lnTo>
                    <a:pt x="602183" y="137528"/>
                  </a:lnTo>
                  <a:lnTo>
                    <a:pt x="596303" y="139204"/>
                  </a:lnTo>
                  <a:lnTo>
                    <a:pt x="605409" y="153670"/>
                  </a:lnTo>
                  <a:lnTo>
                    <a:pt x="614362" y="170294"/>
                  </a:lnTo>
                  <a:lnTo>
                    <a:pt x="623316" y="188595"/>
                  </a:lnTo>
                  <a:lnTo>
                    <a:pt x="649224" y="243611"/>
                  </a:lnTo>
                  <a:lnTo>
                    <a:pt x="668108" y="279361"/>
                  </a:lnTo>
                  <a:lnTo>
                    <a:pt x="690092" y="313182"/>
                  </a:lnTo>
                  <a:lnTo>
                    <a:pt x="716178" y="342900"/>
                  </a:lnTo>
                  <a:lnTo>
                    <a:pt x="747356" y="366344"/>
                  </a:lnTo>
                  <a:lnTo>
                    <a:pt x="784631" y="381330"/>
                  </a:lnTo>
                  <a:lnTo>
                    <a:pt x="828979" y="385699"/>
                  </a:lnTo>
                  <a:lnTo>
                    <a:pt x="881430" y="377278"/>
                  </a:lnTo>
                  <a:lnTo>
                    <a:pt x="887310" y="375602"/>
                  </a:lnTo>
                  <a:close/>
                </a:path>
                <a:path w="1099185" h="929639">
                  <a:moveTo>
                    <a:pt x="1098308" y="358228"/>
                  </a:moveTo>
                  <a:lnTo>
                    <a:pt x="1091069" y="314261"/>
                  </a:lnTo>
                  <a:lnTo>
                    <a:pt x="1069365" y="265798"/>
                  </a:lnTo>
                  <a:lnTo>
                    <a:pt x="1068247" y="264121"/>
                  </a:lnTo>
                  <a:lnTo>
                    <a:pt x="1066292" y="260489"/>
                  </a:lnTo>
                  <a:lnTo>
                    <a:pt x="1054595" y="273037"/>
                  </a:lnTo>
                  <a:lnTo>
                    <a:pt x="1040828" y="285965"/>
                  </a:lnTo>
                  <a:lnTo>
                    <a:pt x="1025448" y="299313"/>
                  </a:lnTo>
                  <a:lnTo>
                    <a:pt x="978916" y="338442"/>
                  </a:lnTo>
                  <a:lnTo>
                    <a:pt x="949261" y="365861"/>
                  </a:lnTo>
                  <a:lnTo>
                    <a:pt x="922261" y="395782"/>
                  </a:lnTo>
                  <a:lnTo>
                    <a:pt x="900264" y="428599"/>
                  </a:lnTo>
                  <a:lnTo>
                    <a:pt x="885647" y="464705"/>
                  </a:lnTo>
                  <a:lnTo>
                    <a:pt x="880783" y="504482"/>
                  </a:lnTo>
                  <a:lnTo>
                    <a:pt x="888022" y="548309"/>
                  </a:lnTo>
                  <a:lnTo>
                    <a:pt x="909713" y="596595"/>
                  </a:lnTo>
                  <a:lnTo>
                    <a:pt x="909713" y="596861"/>
                  </a:lnTo>
                  <a:lnTo>
                    <a:pt x="910844" y="598551"/>
                  </a:lnTo>
                  <a:lnTo>
                    <a:pt x="912799" y="602195"/>
                  </a:lnTo>
                  <a:lnTo>
                    <a:pt x="924483" y="589622"/>
                  </a:lnTo>
                  <a:lnTo>
                    <a:pt x="938250" y="576694"/>
                  </a:lnTo>
                  <a:lnTo>
                    <a:pt x="953643" y="563346"/>
                  </a:lnTo>
                  <a:lnTo>
                    <a:pt x="1000163" y="524332"/>
                  </a:lnTo>
                  <a:lnTo>
                    <a:pt x="1029830" y="496963"/>
                  </a:lnTo>
                  <a:lnTo>
                    <a:pt x="1056830" y="467067"/>
                  </a:lnTo>
                  <a:lnTo>
                    <a:pt x="1078826" y="434238"/>
                  </a:lnTo>
                  <a:lnTo>
                    <a:pt x="1093431" y="398094"/>
                  </a:lnTo>
                  <a:lnTo>
                    <a:pt x="1098308" y="358228"/>
                  </a:lnTo>
                  <a:close/>
                </a:path>
                <a:path w="1099185" h="929639">
                  <a:moveTo>
                    <a:pt x="1099146" y="97866"/>
                  </a:moveTo>
                  <a:lnTo>
                    <a:pt x="1091907" y="53975"/>
                  </a:lnTo>
                  <a:lnTo>
                    <a:pt x="1070203" y="5613"/>
                  </a:lnTo>
                  <a:lnTo>
                    <a:pt x="1070203" y="5321"/>
                  </a:lnTo>
                  <a:lnTo>
                    <a:pt x="1069086" y="3644"/>
                  </a:lnTo>
                  <a:lnTo>
                    <a:pt x="1067130" y="0"/>
                  </a:lnTo>
                  <a:lnTo>
                    <a:pt x="1055433" y="12560"/>
                  </a:lnTo>
                  <a:lnTo>
                    <a:pt x="1041679" y="25488"/>
                  </a:lnTo>
                  <a:lnTo>
                    <a:pt x="1026287" y="38836"/>
                  </a:lnTo>
                  <a:lnTo>
                    <a:pt x="979766" y="77952"/>
                  </a:lnTo>
                  <a:lnTo>
                    <a:pt x="950099" y="105384"/>
                  </a:lnTo>
                  <a:lnTo>
                    <a:pt x="923099" y="135331"/>
                  </a:lnTo>
                  <a:lnTo>
                    <a:pt x="901103" y="168186"/>
                  </a:lnTo>
                  <a:lnTo>
                    <a:pt x="886498" y="204355"/>
                  </a:lnTo>
                  <a:lnTo>
                    <a:pt x="881621" y="244233"/>
                  </a:lnTo>
                  <a:lnTo>
                    <a:pt x="888860" y="288201"/>
                  </a:lnTo>
                  <a:lnTo>
                    <a:pt x="910564" y="336664"/>
                  </a:lnTo>
                  <a:lnTo>
                    <a:pt x="911682" y="338353"/>
                  </a:lnTo>
                  <a:lnTo>
                    <a:pt x="913638" y="341985"/>
                  </a:lnTo>
                  <a:lnTo>
                    <a:pt x="925334" y="329425"/>
                  </a:lnTo>
                  <a:lnTo>
                    <a:pt x="939088" y="316496"/>
                  </a:lnTo>
                  <a:lnTo>
                    <a:pt x="954481" y="303149"/>
                  </a:lnTo>
                  <a:lnTo>
                    <a:pt x="1001014" y="264033"/>
                  </a:lnTo>
                  <a:lnTo>
                    <a:pt x="1030668" y="236613"/>
                  </a:lnTo>
                  <a:lnTo>
                    <a:pt x="1057668" y="206667"/>
                  </a:lnTo>
                  <a:lnTo>
                    <a:pt x="1079665" y="173824"/>
                  </a:lnTo>
                  <a:lnTo>
                    <a:pt x="1094270" y="137693"/>
                  </a:lnTo>
                  <a:lnTo>
                    <a:pt x="1099146" y="978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13">
              <a:extLst>
                <a:ext uri="{FF2B5EF4-FFF2-40B4-BE49-F238E27FC236}">
                  <a16:creationId xmlns:a16="http://schemas.microsoft.com/office/drawing/2014/main" id="{B86A614B-AF9F-03C3-88CC-71FB1037372B}"/>
                </a:ext>
              </a:extLst>
            </p:cNvPr>
            <p:cNvSpPr/>
            <p:nvPr/>
          </p:nvSpPr>
          <p:spPr>
            <a:xfrm>
              <a:off x="1146225" y="3705840"/>
              <a:ext cx="2214245" cy="613410"/>
            </a:xfrm>
            <a:custGeom>
              <a:avLst/>
              <a:gdLst/>
              <a:ahLst/>
              <a:cxnLst/>
              <a:rect l="l" t="t" r="r" b="b"/>
              <a:pathLst>
                <a:path w="2214245" h="613410">
                  <a:moveTo>
                    <a:pt x="420687" y="901"/>
                  </a:moveTo>
                  <a:lnTo>
                    <a:pt x="325742" y="901"/>
                  </a:lnTo>
                  <a:lnTo>
                    <a:pt x="325742" y="252361"/>
                  </a:lnTo>
                  <a:lnTo>
                    <a:pt x="94957" y="252361"/>
                  </a:lnTo>
                  <a:lnTo>
                    <a:pt x="94957" y="901"/>
                  </a:lnTo>
                  <a:lnTo>
                    <a:pt x="0" y="901"/>
                  </a:lnTo>
                  <a:lnTo>
                    <a:pt x="0" y="252361"/>
                  </a:lnTo>
                  <a:lnTo>
                    <a:pt x="0" y="338721"/>
                  </a:lnTo>
                  <a:lnTo>
                    <a:pt x="0" y="599071"/>
                  </a:lnTo>
                  <a:lnTo>
                    <a:pt x="94957" y="599071"/>
                  </a:lnTo>
                  <a:lnTo>
                    <a:pt x="94957" y="338721"/>
                  </a:lnTo>
                  <a:lnTo>
                    <a:pt x="325742" y="338721"/>
                  </a:lnTo>
                  <a:lnTo>
                    <a:pt x="325742" y="599071"/>
                  </a:lnTo>
                  <a:lnTo>
                    <a:pt x="420687" y="599071"/>
                  </a:lnTo>
                  <a:lnTo>
                    <a:pt x="420687" y="338721"/>
                  </a:lnTo>
                  <a:lnTo>
                    <a:pt x="420687" y="252361"/>
                  </a:lnTo>
                  <a:lnTo>
                    <a:pt x="420687" y="901"/>
                  </a:lnTo>
                  <a:close/>
                </a:path>
                <a:path w="2214245" h="613410">
                  <a:moveTo>
                    <a:pt x="863231" y="393242"/>
                  </a:moveTo>
                  <a:lnTo>
                    <a:pt x="859396" y="340956"/>
                  </a:lnTo>
                  <a:lnTo>
                    <a:pt x="858456" y="336943"/>
                  </a:lnTo>
                  <a:lnTo>
                    <a:pt x="848271" y="293204"/>
                  </a:lnTo>
                  <a:lnTo>
                    <a:pt x="830414" y="250736"/>
                  </a:lnTo>
                  <a:lnTo>
                    <a:pt x="820940" y="236397"/>
                  </a:lnTo>
                  <a:lnTo>
                    <a:pt x="806373" y="214299"/>
                  </a:lnTo>
                  <a:lnTo>
                    <a:pt x="776719" y="184658"/>
                  </a:lnTo>
                  <a:lnTo>
                    <a:pt x="762673" y="175717"/>
                  </a:lnTo>
                  <a:lnTo>
                    <a:pt x="762673" y="336943"/>
                  </a:lnTo>
                  <a:lnTo>
                    <a:pt x="551776" y="336943"/>
                  </a:lnTo>
                  <a:lnTo>
                    <a:pt x="559320" y="296532"/>
                  </a:lnTo>
                  <a:lnTo>
                    <a:pt x="580898" y="264718"/>
                  </a:lnTo>
                  <a:lnTo>
                    <a:pt x="614870" y="243865"/>
                  </a:lnTo>
                  <a:lnTo>
                    <a:pt x="659599" y="236397"/>
                  </a:lnTo>
                  <a:lnTo>
                    <a:pt x="700519" y="243522"/>
                  </a:lnTo>
                  <a:lnTo>
                    <a:pt x="733196" y="263779"/>
                  </a:lnTo>
                  <a:lnTo>
                    <a:pt x="754849" y="295478"/>
                  </a:lnTo>
                  <a:lnTo>
                    <a:pt x="762673" y="336943"/>
                  </a:lnTo>
                  <a:lnTo>
                    <a:pt x="762673" y="175717"/>
                  </a:lnTo>
                  <a:lnTo>
                    <a:pt x="741997" y="162547"/>
                  </a:lnTo>
                  <a:lnTo>
                    <a:pt x="702767" y="148742"/>
                  </a:lnTo>
                  <a:lnTo>
                    <a:pt x="659599" y="143967"/>
                  </a:lnTo>
                  <a:lnTo>
                    <a:pt x="615035" y="148361"/>
                  </a:lnTo>
                  <a:lnTo>
                    <a:pt x="574548" y="161099"/>
                  </a:lnTo>
                  <a:lnTo>
                    <a:pt x="538734" y="181457"/>
                  </a:lnTo>
                  <a:lnTo>
                    <a:pt x="508152" y="208737"/>
                  </a:lnTo>
                  <a:lnTo>
                    <a:pt x="483362" y="242239"/>
                  </a:lnTo>
                  <a:lnTo>
                    <a:pt x="464959" y="281266"/>
                  </a:lnTo>
                  <a:lnTo>
                    <a:pt x="453491" y="325120"/>
                  </a:lnTo>
                  <a:lnTo>
                    <a:pt x="449541" y="373075"/>
                  </a:lnTo>
                  <a:lnTo>
                    <a:pt x="453466" y="421525"/>
                  </a:lnTo>
                  <a:lnTo>
                    <a:pt x="464870" y="466636"/>
                  </a:lnTo>
                  <a:lnTo>
                    <a:pt x="483260" y="507453"/>
                  </a:lnTo>
                  <a:lnTo>
                    <a:pt x="508114" y="543013"/>
                  </a:lnTo>
                  <a:lnTo>
                    <a:pt x="538911" y="572363"/>
                  </a:lnTo>
                  <a:lnTo>
                    <a:pt x="575144" y="594512"/>
                  </a:lnTo>
                  <a:lnTo>
                    <a:pt x="616292" y="608507"/>
                  </a:lnTo>
                  <a:lnTo>
                    <a:pt x="661847" y="613384"/>
                  </a:lnTo>
                  <a:lnTo>
                    <a:pt x="709193" y="608317"/>
                  </a:lnTo>
                  <a:lnTo>
                    <a:pt x="752779" y="593648"/>
                  </a:lnTo>
                  <a:lnTo>
                    <a:pt x="791108" y="570191"/>
                  </a:lnTo>
                  <a:lnTo>
                    <a:pt x="822731" y="538784"/>
                  </a:lnTo>
                  <a:lnTo>
                    <a:pt x="833551" y="520954"/>
                  </a:lnTo>
                  <a:lnTo>
                    <a:pt x="846137" y="500240"/>
                  </a:lnTo>
                  <a:lnTo>
                    <a:pt x="755116" y="472782"/>
                  </a:lnTo>
                  <a:lnTo>
                    <a:pt x="739914" y="492836"/>
                  </a:lnTo>
                  <a:lnTo>
                    <a:pt x="719404" y="508012"/>
                  </a:lnTo>
                  <a:lnTo>
                    <a:pt x="693432" y="517613"/>
                  </a:lnTo>
                  <a:lnTo>
                    <a:pt x="661847" y="520954"/>
                  </a:lnTo>
                  <a:lnTo>
                    <a:pt x="611682" y="512508"/>
                  </a:lnTo>
                  <a:lnTo>
                    <a:pt x="577507" y="489445"/>
                  </a:lnTo>
                  <a:lnTo>
                    <a:pt x="557987" y="455269"/>
                  </a:lnTo>
                  <a:lnTo>
                    <a:pt x="551776" y="413410"/>
                  </a:lnTo>
                  <a:lnTo>
                    <a:pt x="863231" y="413410"/>
                  </a:lnTo>
                  <a:lnTo>
                    <a:pt x="863231" y="393242"/>
                  </a:lnTo>
                  <a:close/>
                </a:path>
                <a:path w="2214245" h="613410">
                  <a:moveTo>
                    <a:pt x="1169644" y="168046"/>
                  </a:moveTo>
                  <a:lnTo>
                    <a:pt x="1116418" y="168046"/>
                  </a:lnTo>
                  <a:lnTo>
                    <a:pt x="1082014" y="175298"/>
                  </a:lnTo>
                  <a:lnTo>
                    <a:pt x="1049489" y="195745"/>
                  </a:lnTo>
                  <a:lnTo>
                    <a:pt x="1020953" y="227495"/>
                  </a:lnTo>
                  <a:lnTo>
                    <a:pt x="998512" y="268605"/>
                  </a:lnTo>
                  <a:lnTo>
                    <a:pt x="990384" y="268605"/>
                  </a:lnTo>
                  <a:lnTo>
                    <a:pt x="990384" y="177012"/>
                  </a:lnTo>
                  <a:lnTo>
                    <a:pt x="895438" y="177012"/>
                  </a:lnTo>
                  <a:lnTo>
                    <a:pt x="895438" y="598830"/>
                  </a:lnTo>
                  <a:lnTo>
                    <a:pt x="990384" y="598830"/>
                  </a:lnTo>
                  <a:lnTo>
                    <a:pt x="990384" y="414807"/>
                  </a:lnTo>
                  <a:lnTo>
                    <a:pt x="991349" y="396125"/>
                  </a:lnTo>
                  <a:lnTo>
                    <a:pt x="1001585" y="345630"/>
                  </a:lnTo>
                  <a:lnTo>
                    <a:pt x="1019683" y="307987"/>
                  </a:lnTo>
                  <a:lnTo>
                    <a:pt x="1070241" y="265671"/>
                  </a:lnTo>
                  <a:lnTo>
                    <a:pt x="1100467" y="260477"/>
                  </a:lnTo>
                  <a:lnTo>
                    <a:pt x="1169644" y="260477"/>
                  </a:lnTo>
                  <a:lnTo>
                    <a:pt x="1169644" y="168046"/>
                  </a:lnTo>
                  <a:close/>
                </a:path>
                <a:path w="2214245" h="613410">
                  <a:moveTo>
                    <a:pt x="1637106" y="362432"/>
                  </a:moveTo>
                  <a:lnTo>
                    <a:pt x="1632686" y="309143"/>
                  </a:lnTo>
                  <a:lnTo>
                    <a:pt x="1619872" y="261924"/>
                  </a:lnTo>
                  <a:lnTo>
                    <a:pt x="1599323" y="221538"/>
                  </a:lnTo>
                  <a:lnTo>
                    <a:pt x="1571675" y="188760"/>
                  </a:lnTo>
                  <a:lnTo>
                    <a:pt x="1539087" y="165442"/>
                  </a:lnTo>
                  <a:lnTo>
                    <a:pt x="1539087" y="377837"/>
                  </a:lnTo>
                  <a:lnTo>
                    <a:pt x="1531556" y="434251"/>
                  </a:lnTo>
                  <a:lnTo>
                    <a:pt x="1510652" y="479958"/>
                  </a:lnTo>
                  <a:lnTo>
                    <a:pt x="1478191" y="510616"/>
                  </a:lnTo>
                  <a:lnTo>
                    <a:pt x="1436001" y="521804"/>
                  </a:lnTo>
                  <a:lnTo>
                    <a:pt x="1394269" y="510616"/>
                  </a:lnTo>
                  <a:lnTo>
                    <a:pt x="1370076" y="487641"/>
                  </a:lnTo>
                  <a:lnTo>
                    <a:pt x="1361998" y="479958"/>
                  </a:lnTo>
                  <a:lnTo>
                    <a:pt x="1341170" y="434251"/>
                  </a:lnTo>
                  <a:lnTo>
                    <a:pt x="1333779" y="377837"/>
                  </a:lnTo>
                  <a:lnTo>
                    <a:pt x="1341132" y="321564"/>
                  </a:lnTo>
                  <a:lnTo>
                    <a:pt x="1361897" y="276136"/>
                  </a:lnTo>
                  <a:lnTo>
                    <a:pt x="1382090" y="257124"/>
                  </a:lnTo>
                  <a:lnTo>
                    <a:pt x="1394155" y="245770"/>
                  </a:lnTo>
                  <a:lnTo>
                    <a:pt x="1436001" y="234708"/>
                  </a:lnTo>
                  <a:lnTo>
                    <a:pt x="1477987" y="245770"/>
                  </a:lnTo>
                  <a:lnTo>
                    <a:pt x="1510550" y="276136"/>
                  </a:lnTo>
                  <a:lnTo>
                    <a:pt x="1531607" y="321564"/>
                  </a:lnTo>
                  <a:lnTo>
                    <a:pt x="1539087" y="377837"/>
                  </a:lnTo>
                  <a:lnTo>
                    <a:pt x="1539087" y="165442"/>
                  </a:lnTo>
                  <a:lnTo>
                    <a:pt x="1537614" y="164388"/>
                  </a:lnTo>
                  <a:lnTo>
                    <a:pt x="1497761" y="149199"/>
                  </a:lnTo>
                  <a:lnTo>
                    <a:pt x="1452816" y="143954"/>
                  </a:lnTo>
                  <a:lnTo>
                    <a:pt x="1405661" y="152069"/>
                  </a:lnTo>
                  <a:lnTo>
                    <a:pt x="1365034" y="175018"/>
                  </a:lnTo>
                  <a:lnTo>
                    <a:pt x="1333512" y="210731"/>
                  </a:lnTo>
                  <a:lnTo>
                    <a:pt x="1313611" y="257124"/>
                  </a:lnTo>
                  <a:lnTo>
                    <a:pt x="1305483" y="257124"/>
                  </a:lnTo>
                  <a:lnTo>
                    <a:pt x="1305483" y="0"/>
                  </a:lnTo>
                  <a:lnTo>
                    <a:pt x="1210538" y="0"/>
                  </a:lnTo>
                  <a:lnTo>
                    <a:pt x="1210538" y="598538"/>
                  </a:lnTo>
                  <a:lnTo>
                    <a:pt x="1305483" y="598538"/>
                  </a:lnTo>
                  <a:lnTo>
                    <a:pt x="1305483" y="487641"/>
                  </a:lnTo>
                  <a:lnTo>
                    <a:pt x="1313611" y="487641"/>
                  </a:lnTo>
                  <a:lnTo>
                    <a:pt x="1332801" y="539140"/>
                  </a:lnTo>
                  <a:lnTo>
                    <a:pt x="1365427" y="578726"/>
                  </a:lnTo>
                  <a:lnTo>
                    <a:pt x="1408760" y="604139"/>
                  </a:lnTo>
                  <a:lnTo>
                    <a:pt x="1460093" y="613105"/>
                  </a:lnTo>
                  <a:lnTo>
                    <a:pt x="1503324" y="607098"/>
                  </a:lnTo>
                  <a:lnTo>
                    <a:pt x="1541602" y="589673"/>
                  </a:lnTo>
                  <a:lnTo>
                    <a:pt x="1574330" y="561721"/>
                  </a:lnTo>
                  <a:lnTo>
                    <a:pt x="1600860" y="524116"/>
                  </a:lnTo>
                  <a:lnTo>
                    <a:pt x="1620583" y="477786"/>
                  </a:lnTo>
                  <a:lnTo>
                    <a:pt x="1632877" y="423583"/>
                  </a:lnTo>
                  <a:lnTo>
                    <a:pt x="1637106" y="362432"/>
                  </a:lnTo>
                  <a:close/>
                </a:path>
                <a:path w="2214245" h="613410">
                  <a:moveTo>
                    <a:pt x="2213813" y="1409"/>
                  </a:moveTo>
                  <a:lnTo>
                    <a:pt x="2118855" y="1409"/>
                  </a:lnTo>
                  <a:lnTo>
                    <a:pt x="2118855" y="510590"/>
                  </a:lnTo>
                  <a:lnTo>
                    <a:pt x="2054707" y="510590"/>
                  </a:lnTo>
                  <a:lnTo>
                    <a:pt x="2034552" y="400812"/>
                  </a:lnTo>
                  <a:lnTo>
                    <a:pt x="2034552" y="286524"/>
                  </a:lnTo>
                  <a:lnTo>
                    <a:pt x="2026716" y="238201"/>
                  </a:lnTo>
                  <a:lnTo>
                    <a:pt x="2026653" y="238061"/>
                  </a:lnTo>
                  <a:lnTo>
                    <a:pt x="2024621" y="234442"/>
                  </a:lnTo>
                  <a:lnTo>
                    <a:pt x="2004250" y="198145"/>
                  </a:lnTo>
                  <a:lnTo>
                    <a:pt x="1968728" y="167868"/>
                  </a:lnTo>
                  <a:lnTo>
                    <a:pt x="1921725" y="148704"/>
                  </a:lnTo>
                  <a:lnTo>
                    <a:pt x="1864817" y="142011"/>
                  </a:lnTo>
                  <a:lnTo>
                    <a:pt x="1807298" y="147574"/>
                  </a:lnTo>
                  <a:lnTo>
                    <a:pt x="1758353" y="163753"/>
                  </a:lnTo>
                  <a:lnTo>
                    <a:pt x="1719338" y="189865"/>
                  </a:lnTo>
                  <a:lnTo>
                    <a:pt x="1691627" y="225145"/>
                  </a:lnTo>
                  <a:lnTo>
                    <a:pt x="1676603" y="268884"/>
                  </a:lnTo>
                  <a:lnTo>
                    <a:pt x="1774621" y="287362"/>
                  </a:lnTo>
                  <a:lnTo>
                    <a:pt x="1786636" y="265150"/>
                  </a:lnTo>
                  <a:lnTo>
                    <a:pt x="1806384" y="248513"/>
                  </a:lnTo>
                  <a:lnTo>
                    <a:pt x="1832800" y="238061"/>
                  </a:lnTo>
                  <a:lnTo>
                    <a:pt x="1864817" y="234442"/>
                  </a:lnTo>
                  <a:lnTo>
                    <a:pt x="1895881" y="238201"/>
                  </a:lnTo>
                  <a:lnTo>
                    <a:pt x="1919427" y="248818"/>
                  </a:lnTo>
                  <a:lnTo>
                    <a:pt x="1934375" y="265277"/>
                  </a:lnTo>
                  <a:lnTo>
                    <a:pt x="1939594" y="286524"/>
                  </a:lnTo>
                  <a:lnTo>
                    <a:pt x="1939594" y="320979"/>
                  </a:lnTo>
                  <a:lnTo>
                    <a:pt x="1939036" y="321068"/>
                  </a:lnTo>
                  <a:lnTo>
                    <a:pt x="1939036" y="412851"/>
                  </a:lnTo>
                  <a:lnTo>
                    <a:pt x="1931644" y="452361"/>
                  </a:lnTo>
                  <a:lnTo>
                    <a:pt x="1910715" y="483565"/>
                  </a:lnTo>
                  <a:lnTo>
                    <a:pt x="1878190" y="505333"/>
                  </a:lnTo>
                  <a:lnTo>
                    <a:pt x="1835962" y="516483"/>
                  </a:lnTo>
                  <a:lnTo>
                    <a:pt x="1808454" y="516432"/>
                  </a:lnTo>
                  <a:lnTo>
                    <a:pt x="1780971" y="509790"/>
                  </a:lnTo>
                  <a:lnTo>
                    <a:pt x="1759839" y="495642"/>
                  </a:lnTo>
                  <a:lnTo>
                    <a:pt x="1751380" y="473062"/>
                  </a:lnTo>
                  <a:lnTo>
                    <a:pt x="1754898" y="454863"/>
                  </a:lnTo>
                  <a:lnTo>
                    <a:pt x="1767522" y="437705"/>
                  </a:lnTo>
                  <a:lnTo>
                    <a:pt x="1792389" y="423595"/>
                  </a:lnTo>
                  <a:lnTo>
                    <a:pt x="1832610" y="414528"/>
                  </a:lnTo>
                  <a:lnTo>
                    <a:pt x="1938756" y="400812"/>
                  </a:lnTo>
                  <a:lnTo>
                    <a:pt x="1939036" y="412851"/>
                  </a:lnTo>
                  <a:lnTo>
                    <a:pt x="1939036" y="321068"/>
                  </a:lnTo>
                  <a:lnTo>
                    <a:pt x="1834286" y="336105"/>
                  </a:lnTo>
                  <a:lnTo>
                    <a:pt x="1765998" y="350799"/>
                  </a:lnTo>
                  <a:lnTo>
                    <a:pt x="1714944" y="372478"/>
                  </a:lnTo>
                  <a:lnTo>
                    <a:pt x="1679917" y="400812"/>
                  </a:lnTo>
                  <a:lnTo>
                    <a:pt x="1659801" y="435356"/>
                  </a:lnTo>
                  <a:lnTo>
                    <a:pt x="1653349" y="475869"/>
                  </a:lnTo>
                  <a:lnTo>
                    <a:pt x="1661274" y="523900"/>
                  </a:lnTo>
                  <a:lnTo>
                    <a:pt x="1683956" y="561632"/>
                  </a:lnTo>
                  <a:lnTo>
                    <a:pt x="1719719" y="588848"/>
                  </a:lnTo>
                  <a:lnTo>
                    <a:pt x="1766925" y="605332"/>
                  </a:lnTo>
                  <a:lnTo>
                    <a:pt x="1823923" y="610870"/>
                  </a:lnTo>
                  <a:lnTo>
                    <a:pt x="1876640" y="602526"/>
                  </a:lnTo>
                  <a:lnTo>
                    <a:pt x="1921916" y="578980"/>
                  </a:lnTo>
                  <a:lnTo>
                    <a:pt x="1956854" y="542455"/>
                  </a:lnTo>
                  <a:lnTo>
                    <a:pt x="1968766" y="516483"/>
                  </a:lnTo>
                  <a:lnTo>
                    <a:pt x="1978533" y="495198"/>
                  </a:lnTo>
                  <a:lnTo>
                    <a:pt x="1986648" y="495198"/>
                  </a:lnTo>
                  <a:lnTo>
                    <a:pt x="1986648" y="503313"/>
                  </a:lnTo>
                  <a:lnTo>
                    <a:pt x="1991817" y="550557"/>
                  </a:lnTo>
                  <a:lnTo>
                    <a:pt x="2008466" y="580199"/>
                  </a:lnTo>
                  <a:lnTo>
                    <a:pt x="2038286" y="595553"/>
                  </a:lnTo>
                  <a:lnTo>
                    <a:pt x="2083003" y="599948"/>
                  </a:lnTo>
                  <a:lnTo>
                    <a:pt x="2213813" y="599948"/>
                  </a:lnTo>
                  <a:lnTo>
                    <a:pt x="2213813" y="510590"/>
                  </a:lnTo>
                  <a:lnTo>
                    <a:pt x="2213813" y="14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846F5906-1155-D364-09DF-7EF03C942DAA}"/>
              </a:ext>
            </a:extLst>
          </p:cNvPr>
          <p:cNvSpPr txBox="1"/>
          <p:nvPr/>
        </p:nvSpPr>
        <p:spPr>
          <a:xfrm>
            <a:off x="146050" y="4649417"/>
            <a:ext cx="10287999" cy="295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pt-BR" sz="11500" b="1" dirty="0">
                <a:solidFill>
                  <a:srgbClr val="42A146"/>
                </a:solidFill>
                <a:latin typeface="Arial Black" panose="020B0A040201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GUIA DE</a:t>
            </a:r>
          </a:p>
          <a:p>
            <a:pPr>
              <a:lnSpc>
                <a:spcPct val="80000"/>
              </a:lnSpc>
            </a:pPr>
            <a:r>
              <a:rPr lang="pt-BR" sz="11500" b="1" dirty="0">
                <a:solidFill>
                  <a:srgbClr val="42A146"/>
                </a:solidFill>
                <a:latin typeface="Arial Black" panose="020B0A040201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UTILIZAÇÃO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E31BCDE3-7730-4945-F015-29F939304F0C}"/>
              </a:ext>
            </a:extLst>
          </p:cNvPr>
          <p:cNvGrpSpPr/>
          <p:nvPr/>
        </p:nvGrpSpPr>
        <p:grpSpPr>
          <a:xfrm>
            <a:off x="332543" y="7568743"/>
            <a:ext cx="7198779" cy="1057732"/>
            <a:chOff x="6496118" y="11420612"/>
            <a:chExt cx="7198779" cy="1057732"/>
          </a:xfrm>
        </p:grpSpPr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90C2FB05-89D4-BFC3-510A-68BF322993E3}"/>
                </a:ext>
              </a:extLst>
            </p:cNvPr>
            <p:cNvSpPr/>
            <p:nvPr/>
          </p:nvSpPr>
          <p:spPr>
            <a:xfrm rot="10800000" flipH="1" flipV="1">
              <a:off x="6496118" y="11420612"/>
              <a:ext cx="7198779" cy="1057732"/>
            </a:xfrm>
            <a:custGeom>
              <a:avLst/>
              <a:gdLst>
                <a:gd name="connsiteX0" fmla="*/ 0 w 7198779"/>
                <a:gd name="connsiteY0" fmla="*/ 0 h 1057732"/>
                <a:gd name="connsiteX1" fmla="*/ 3168928 w 7198779"/>
                <a:gd name="connsiteY1" fmla="*/ 0 h 1057732"/>
                <a:gd name="connsiteX2" fmla="*/ 4939970 w 7198779"/>
                <a:gd name="connsiteY2" fmla="*/ 0 h 1057732"/>
                <a:gd name="connsiteX3" fmla="*/ 7198779 w 7198779"/>
                <a:gd name="connsiteY3" fmla="*/ 0 h 1057732"/>
                <a:gd name="connsiteX4" fmla="*/ 6147425 w 7198779"/>
                <a:gd name="connsiteY4" fmla="*/ 1057732 h 1057732"/>
                <a:gd name="connsiteX5" fmla="*/ 4939970 w 7198779"/>
                <a:gd name="connsiteY5" fmla="*/ 1057732 h 1057732"/>
                <a:gd name="connsiteX6" fmla="*/ 2117574 w 7198779"/>
                <a:gd name="connsiteY6" fmla="*/ 1057732 h 1057732"/>
                <a:gd name="connsiteX7" fmla="*/ 0 w 7198779"/>
                <a:gd name="connsiteY7" fmla="*/ 1057732 h 1057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98779" h="1057732">
                  <a:moveTo>
                    <a:pt x="0" y="0"/>
                  </a:moveTo>
                  <a:lnTo>
                    <a:pt x="3168928" y="0"/>
                  </a:lnTo>
                  <a:lnTo>
                    <a:pt x="4939970" y="0"/>
                  </a:lnTo>
                  <a:lnTo>
                    <a:pt x="7198779" y="0"/>
                  </a:lnTo>
                  <a:lnTo>
                    <a:pt x="6147425" y="1057732"/>
                  </a:lnTo>
                  <a:lnTo>
                    <a:pt x="4939970" y="1057732"/>
                  </a:lnTo>
                  <a:lnTo>
                    <a:pt x="2117574" y="1057732"/>
                  </a:lnTo>
                  <a:lnTo>
                    <a:pt x="0" y="1057732"/>
                  </a:lnTo>
                  <a:close/>
                </a:path>
              </a:pathLst>
            </a:custGeom>
            <a:solidFill>
              <a:srgbClr val="42A14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sz="1600"/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DBAD4E26-81D4-F627-7630-AEF74723083C}"/>
                </a:ext>
              </a:extLst>
            </p:cNvPr>
            <p:cNvSpPr txBox="1"/>
            <p:nvPr/>
          </p:nvSpPr>
          <p:spPr>
            <a:xfrm>
              <a:off x="6733769" y="11605261"/>
              <a:ext cx="600364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pt-BR" sz="6000" b="1" dirty="0">
                  <a:solidFill>
                    <a:schemeClr val="bg1"/>
                  </a:solidFill>
                  <a:latin typeface="Arial Nova" panose="020B0504020202020204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NO EVS</a:t>
              </a:r>
            </a:p>
          </p:txBody>
        </p:sp>
      </p:grpSp>
      <p:pic>
        <p:nvPicPr>
          <p:cNvPr id="16" name="Imagem 15" descr="Foto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D0A11E64-0934-02CB-7FE8-8675E4F74B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4" t="12217" b="4577"/>
          <a:stretch/>
        </p:blipFill>
        <p:spPr>
          <a:xfrm>
            <a:off x="11195050" y="0"/>
            <a:ext cx="8909050" cy="11309350"/>
          </a:xfrm>
          <a:prstGeom prst="rect">
            <a:avLst/>
          </a:prstGeom>
        </p:spPr>
      </p:pic>
      <p:pic>
        <p:nvPicPr>
          <p:cNvPr id="17" name="object 6">
            <a:extLst>
              <a:ext uri="{FF2B5EF4-FFF2-40B4-BE49-F238E27FC236}">
                <a16:creationId xmlns:a16="http://schemas.microsoft.com/office/drawing/2014/main" id="{755A6351-5E92-EBC3-65E2-55ED852B3E9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74666" y="1466486"/>
            <a:ext cx="1305907" cy="1305907"/>
          </a:xfrm>
          <a:prstGeom prst="rect">
            <a:avLst/>
          </a:prstGeom>
        </p:spPr>
      </p:pic>
      <p:pic>
        <p:nvPicPr>
          <p:cNvPr id="18" name="object 7">
            <a:extLst>
              <a:ext uri="{FF2B5EF4-FFF2-40B4-BE49-F238E27FC236}">
                <a16:creationId xmlns:a16="http://schemas.microsoft.com/office/drawing/2014/main" id="{8764FD80-14EC-5981-9C58-54EA93D37BB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574668" y="4337754"/>
            <a:ext cx="1305907" cy="1305907"/>
          </a:xfrm>
          <a:prstGeom prst="rect">
            <a:avLst/>
          </a:prstGeom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03C20EE6-85EC-E9E4-2593-54C06FC46E2C}"/>
              </a:ext>
            </a:extLst>
          </p:cNvPr>
          <p:cNvGrpSpPr/>
          <p:nvPr/>
        </p:nvGrpSpPr>
        <p:grpSpPr>
          <a:xfrm>
            <a:off x="10574655" y="2902147"/>
            <a:ext cx="1306195" cy="1306195"/>
            <a:chOff x="10885741" y="2801752"/>
            <a:chExt cx="1306195" cy="1306195"/>
          </a:xfrm>
        </p:grpSpPr>
        <p:sp>
          <p:nvSpPr>
            <p:cNvPr id="20" name="object 8">
              <a:extLst>
                <a:ext uri="{FF2B5EF4-FFF2-40B4-BE49-F238E27FC236}">
                  <a16:creationId xmlns:a16="http://schemas.microsoft.com/office/drawing/2014/main" id="{602A1D6A-61CF-ACA5-FDCC-9E426B930A1E}"/>
                </a:ext>
              </a:extLst>
            </p:cNvPr>
            <p:cNvSpPr/>
            <p:nvPr/>
          </p:nvSpPr>
          <p:spPr>
            <a:xfrm>
              <a:off x="10910251" y="2817671"/>
              <a:ext cx="1274445" cy="1274445"/>
            </a:xfrm>
            <a:custGeom>
              <a:avLst/>
              <a:gdLst/>
              <a:ahLst/>
              <a:cxnLst/>
              <a:rect l="l" t="t" r="r" b="b"/>
              <a:pathLst>
                <a:path w="1274445" h="1274445">
                  <a:moveTo>
                    <a:pt x="636985" y="0"/>
                  </a:moveTo>
                  <a:lnTo>
                    <a:pt x="589515" y="1750"/>
                  </a:lnTo>
                  <a:lnTo>
                    <a:pt x="542981" y="6919"/>
                  </a:lnTo>
                  <a:lnTo>
                    <a:pt x="497507" y="15381"/>
                  </a:lnTo>
                  <a:lnTo>
                    <a:pt x="453217" y="27014"/>
                  </a:lnTo>
                  <a:lnTo>
                    <a:pt x="410236" y="41692"/>
                  </a:lnTo>
                  <a:lnTo>
                    <a:pt x="368687" y="59293"/>
                  </a:lnTo>
                  <a:lnTo>
                    <a:pt x="328695" y="79691"/>
                  </a:lnTo>
                  <a:lnTo>
                    <a:pt x="290384" y="102763"/>
                  </a:lnTo>
                  <a:lnTo>
                    <a:pt x="253877" y="128385"/>
                  </a:lnTo>
                  <a:lnTo>
                    <a:pt x="219300" y="156432"/>
                  </a:lnTo>
                  <a:lnTo>
                    <a:pt x="186775" y="186780"/>
                  </a:lnTo>
                  <a:lnTo>
                    <a:pt x="156428" y="219306"/>
                  </a:lnTo>
                  <a:lnTo>
                    <a:pt x="128382" y="253886"/>
                  </a:lnTo>
                  <a:lnTo>
                    <a:pt x="102761" y="290394"/>
                  </a:lnTo>
                  <a:lnTo>
                    <a:pt x="79690" y="328708"/>
                  </a:lnTo>
                  <a:lnTo>
                    <a:pt x="59292" y="368703"/>
                  </a:lnTo>
                  <a:lnTo>
                    <a:pt x="41692" y="410255"/>
                  </a:lnTo>
                  <a:lnTo>
                    <a:pt x="27014" y="453240"/>
                  </a:lnTo>
                  <a:lnTo>
                    <a:pt x="15381" y="497534"/>
                  </a:lnTo>
                  <a:lnTo>
                    <a:pt x="6918" y="543012"/>
                  </a:lnTo>
                  <a:lnTo>
                    <a:pt x="1750" y="589551"/>
                  </a:lnTo>
                  <a:lnTo>
                    <a:pt x="0" y="637027"/>
                  </a:lnTo>
                  <a:lnTo>
                    <a:pt x="1750" y="684492"/>
                  </a:lnTo>
                  <a:lnTo>
                    <a:pt x="6918" y="731022"/>
                  </a:lnTo>
                  <a:lnTo>
                    <a:pt x="15381" y="776491"/>
                  </a:lnTo>
                  <a:lnTo>
                    <a:pt x="27014" y="820777"/>
                  </a:lnTo>
                  <a:lnTo>
                    <a:pt x="41692" y="863754"/>
                  </a:lnTo>
                  <a:lnTo>
                    <a:pt x="59292" y="905300"/>
                  </a:lnTo>
                  <a:lnTo>
                    <a:pt x="79690" y="945289"/>
                  </a:lnTo>
                  <a:lnTo>
                    <a:pt x="102761" y="983598"/>
                  </a:lnTo>
                  <a:lnTo>
                    <a:pt x="128382" y="1020102"/>
                  </a:lnTo>
                  <a:lnTo>
                    <a:pt x="156428" y="1054678"/>
                  </a:lnTo>
                  <a:lnTo>
                    <a:pt x="186775" y="1087201"/>
                  </a:lnTo>
                  <a:lnTo>
                    <a:pt x="219300" y="1117547"/>
                  </a:lnTo>
                  <a:lnTo>
                    <a:pt x="253877" y="1145592"/>
                  </a:lnTo>
                  <a:lnTo>
                    <a:pt x="290384" y="1171212"/>
                  </a:lnTo>
                  <a:lnTo>
                    <a:pt x="328695" y="1194282"/>
                  </a:lnTo>
                  <a:lnTo>
                    <a:pt x="368687" y="1214679"/>
                  </a:lnTo>
                  <a:lnTo>
                    <a:pt x="410236" y="1232279"/>
                  </a:lnTo>
                  <a:lnTo>
                    <a:pt x="453217" y="1246957"/>
                  </a:lnTo>
                  <a:lnTo>
                    <a:pt x="497507" y="1258590"/>
                  </a:lnTo>
                  <a:lnTo>
                    <a:pt x="542981" y="1267052"/>
                  </a:lnTo>
                  <a:lnTo>
                    <a:pt x="589515" y="1272221"/>
                  </a:lnTo>
                  <a:lnTo>
                    <a:pt x="636985" y="1273971"/>
                  </a:lnTo>
                  <a:lnTo>
                    <a:pt x="684456" y="1272221"/>
                  </a:lnTo>
                  <a:lnTo>
                    <a:pt x="730990" y="1267052"/>
                  </a:lnTo>
                  <a:lnTo>
                    <a:pt x="776464" y="1258590"/>
                  </a:lnTo>
                  <a:lnTo>
                    <a:pt x="820754" y="1246957"/>
                  </a:lnTo>
                  <a:lnTo>
                    <a:pt x="863735" y="1232279"/>
                  </a:lnTo>
                  <a:lnTo>
                    <a:pt x="905284" y="1214679"/>
                  </a:lnTo>
                  <a:lnTo>
                    <a:pt x="945276" y="1194282"/>
                  </a:lnTo>
                  <a:lnTo>
                    <a:pt x="983587" y="1171212"/>
                  </a:lnTo>
                  <a:lnTo>
                    <a:pt x="1020094" y="1145592"/>
                  </a:lnTo>
                  <a:lnTo>
                    <a:pt x="1054671" y="1117547"/>
                  </a:lnTo>
                  <a:lnTo>
                    <a:pt x="1087195" y="1087201"/>
                  </a:lnTo>
                  <a:lnTo>
                    <a:pt x="1117543" y="1054678"/>
                  </a:lnTo>
                  <a:lnTo>
                    <a:pt x="1145589" y="1020102"/>
                  </a:lnTo>
                  <a:lnTo>
                    <a:pt x="1171210" y="983598"/>
                  </a:lnTo>
                  <a:lnTo>
                    <a:pt x="1194281" y="945289"/>
                  </a:lnTo>
                  <a:lnTo>
                    <a:pt x="1214679" y="905300"/>
                  </a:lnTo>
                  <a:lnTo>
                    <a:pt x="1232279" y="863754"/>
                  </a:lnTo>
                  <a:lnTo>
                    <a:pt x="1246957" y="820777"/>
                  </a:lnTo>
                  <a:lnTo>
                    <a:pt x="1258590" y="776491"/>
                  </a:lnTo>
                  <a:lnTo>
                    <a:pt x="1267052" y="731022"/>
                  </a:lnTo>
                  <a:lnTo>
                    <a:pt x="1272221" y="684492"/>
                  </a:lnTo>
                  <a:lnTo>
                    <a:pt x="1273971" y="637027"/>
                  </a:lnTo>
                  <a:lnTo>
                    <a:pt x="1272221" y="589551"/>
                  </a:lnTo>
                  <a:lnTo>
                    <a:pt x="1267052" y="543012"/>
                  </a:lnTo>
                  <a:lnTo>
                    <a:pt x="1258590" y="497534"/>
                  </a:lnTo>
                  <a:lnTo>
                    <a:pt x="1246957" y="453240"/>
                  </a:lnTo>
                  <a:lnTo>
                    <a:pt x="1232279" y="410255"/>
                  </a:lnTo>
                  <a:lnTo>
                    <a:pt x="1214679" y="368703"/>
                  </a:lnTo>
                  <a:lnTo>
                    <a:pt x="1194281" y="328708"/>
                  </a:lnTo>
                  <a:lnTo>
                    <a:pt x="1171210" y="290394"/>
                  </a:lnTo>
                  <a:lnTo>
                    <a:pt x="1145589" y="253886"/>
                  </a:lnTo>
                  <a:lnTo>
                    <a:pt x="1117543" y="219306"/>
                  </a:lnTo>
                  <a:lnTo>
                    <a:pt x="1087195" y="186780"/>
                  </a:lnTo>
                  <a:lnTo>
                    <a:pt x="1054671" y="156432"/>
                  </a:lnTo>
                  <a:lnTo>
                    <a:pt x="1020094" y="128385"/>
                  </a:lnTo>
                  <a:lnTo>
                    <a:pt x="983587" y="102763"/>
                  </a:lnTo>
                  <a:lnTo>
                    <a:pt x="945276" y="79691"/>
                  </a:lnTo>
                  <a:lnTo>
                    <a:pt x="905284" y="59293"/>
                  </a:lnTo>
                  <a:lnTo>
                    <a:pt x="863735" y="41692"/>
                  </a:lnTo>
                  <a:lnTo>
                    <a:pt x="820754" y="27014"/>
                  </a:lnTo>
                  <a:lnTo>
                    <a:pt x="776464" y="15381"/>
                  </a:lnTo>
                  <a:lnTo>
                    <a:pt x="730990" y="6919"/>
                  </a:lnTo>
                  <a:lnTo>
                    <a:pt x="684456" y="1750"/>
                  </a:lnTo>
                  <a:lnTo>
                    <a:pt x="636985" y="0"/>
                  </a:lnTo>
                  <a:close/>
                </a:path>
              </a:pathLst>
            </a:custGeom>
            <a:solidFill>
              <a:srgbClr val="31576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1" name="object 9">
              <a:extLst>
                <a:ext uri="{FF2B5EF4-FFF2-40B4-BE49-F238E27FC236}">
                  <a16:creationId xmlns:a16="http://schemas.microsoft.com/office/drawing/2014/main" id="{C26066F2-240A-E29A-DB83-AAA295C1B3B8}"/>
                </a:ext>
              </a:extLst>
            </p:cNvPr>
            <p:cNvSpPr/>
            <p:nvPr/>
          </p:nvSpPr>
          <p:spPr>
            <a:xfrm>
              <a:off x="10885741" y="2801752"/>
              <a:ext cx="1306195" cy="1306195"/>
            </a:xfrm>
            <a:custGeom>
              <a:avLst/>
              <a:gdLst/>
              <a:ahLst/>
              <a:cxnLst/>
              <a:rect l="l" t="t" r="r" b="b"/>
              <a:pathLst>
                <a:path w="1306195" h="1306195">
                  <a:moveTo>
                    <a:pt x="609257" y="1050759"/>
                  </a:moveTo>
                  <a:lnTo>
                    <a:pt x="580999" y="1043940"/>
                  </a:lnTo>
                  <a:lnTo>
                    <a:pt x="536651" y="1139050"/>
                  </a:lnTo>
                  <a:lnTo>
                    <a:pt x="536092" y="1138923"/>
                  </a:lnTo>
                  <a:lnTo>
                    <a:pt x="541210" y="1034237"/>
                  </a:lnTo>
                  <a:lnTo>
                    <a:pt x="512038" y="1027201"/>
                  </a:lnTo>
                  <a:lnTo>
                    <a:pt x="510336" y="1170012"/>
                  </a:lnTo>
                  <a:lnTo>
                    <a:pt x="545350" y="1178483"/>
                  </a:lnTo>
                  <a:lnTo>
                    <a:pt x="609257" y="1050759"/>
                  </a:lnTo>
                  <a:close/>
                </a:path>
                <a:path w="1306195" h="1306195">
                  <a:moveTo>
                    <a:pt x="695236" y="1050556"/>
                  </a:moveTo>
                  <a:lnTo>
                    <a:pt x="617385" y="1049147"/>
                  </a:lnTo>
                  <a:lnTo>
                    <a:pt x="614959" y="1188542"/>
                  </a:lnTo>
                  <a:lnTo>
                    <a:pt x="694766" y="1189951"/>
                  </a:lnTo>
                  <a:lnTo>
                    <a:pt x="695185" y="1166901"/>
                  </a:lnTo>
                  <a:lnTo>
                    <a:pt x="643458" y="1166012"/>
                  </a:lnTo>
                  <a:lnTo>
                    <a:pt x="644093" y="1128534"/>
                  </a:lnTo>
                  <a:lnTo>
                    <a:pt x="690994" y="1129309"/>
                  </a:lnTo>
                  <a:lnTo>
                    <a:pt x="691362" y="1106309"/>
                  </a:lnTo>
                  <a:lnTo>
                    <a:pt x="644512" y="1105496"/>
                  </a:lnTo>
                  <a:lnTo>
                    <a:pt x="645071" y="1072743"/>
                  </a:lnTo>
                  <a:lnTo>
                    <a:pt x="694817" y="1073556"/>
                  </a:lnTo>
                  <a:lnTo>
                    <a:pt x="695236" y="1050556"/>
                  </a:lnTo>
                  <a:close/>
                </a:path>
                <a:path w="1306195" h="1306195">
                  <a:moveTo>
                    <a:pt x="825055" y="1162532"/>
                  </a:moveTo>
                  <a:lnTo>
                    <a:pt x="806958" y="1089621"/>
                  </a:lnTo>
                  <a:lnTo>
                    <a:pt x="762762" y="1100556"/>
                  </a:lnTo>
                  <a:lnTo>
                    <a:pt x="767727" y="1120660"/>
                  </a:lnTo>
                  <a:lnTo>
                    <a:pt x="785761" y="1116152"/>
                  </a:lnTo>
                  <a:lnTo>
                    <a:pt x="789203" y="1130033"/>
                  </a:lnTo>
                  <a:lnTo>
                    <a:pt x="789863" y="1139977"/>
                  </a:lnTo>
                  <a:lnTo>
                    <a:pt x="787247" y="1147775"/>
                  </a:lnTo>
                  <a:lnTo>
                    <a:pt x="782726" y="1153134"/>
                  </a:lnTo>
                  <a:lnTo>
                    <a:pt x="777671" y="1155801"/>
                  </a:lnTo>
                  <a:lnTo>
                    <a:pt x="767207" y="1154455"/>
                  </a:lnTo>
                  <a:lnTo>
                    <a:pt x="745769" y="1107414"/>
                  </a:lnTo>
                  <a:lnTo>
                    <a:pt x="741045" y="1069975"/>
                  </a:lnTo>
                  <a:lnTo>
                    <a:pt x="744740" y="1060170"/>
                  </a:lnTo>
                  <a:lnTo>
                    <a:pt x="752614" y="1055408"/>
                  </a:lnTo>
                  <a:lnTo>
                    <a:pt x="760171" y="1055789"/>
                  </a:lnTo>
                  <a:lnTo>
                    <a:pt x="766356" y="1060056"/>
                  </a:lnTo>
                  <a:lnTo>
                    <a:pt x="770953" y="1066711"/>
                  </a:lnTo>
                  <a:lnTo>
                    <a:pt x="773747" y="1074280"/>
                  </a:lnTo>
                  <a:lnTo>
                    <a:pt x="799858" y="1067803"/>
                  </a:lnTo>
                  <a:lnTo>
                    <a:pt x="792975" y="1050099"/>
                  </a:lnTo>
                  <a:lnTo>
                    <a:pt x="782205" y="1038517"/>
                  </a:lnTo>
                  <a:lnTo>
                    <a:pt x="767092" y="1033475"/>
                  </a:lnTo>
                  <a:lnTo>
                    <a:pt x="747204" y="1035405"/>
                  </a:lnTo>
                  <a:lnTo>
                    <a:pt x="726465" y="1045184"/>
                  </a:lnTo>
                  <a:lnTo>
                    <a:pt x="715695" y="1061656"/>
                  </a:lnTo>
                  <a:lnTo>
                    <a:pt x="713574" y="1085037"/>
                  </a:lnTo>
                  <a:lnTo>
                    <a:pt x="718807" y="1115542"/>
                  </a:lnTo>
                  <a:lnTo>
                    <a:pt x="728052" y="1146111"/>
                  </a:lnTo>
                  <a:lnTo>
                    <a:pt x="739597" y="1167117"/>
                  </a:lnTo>
                  <a:lnTo>
                    <a:pt x="755256" y="1177798"/>
                  </a:lnTo>
                  <a:lnTo>
                    <a:pt x="776859" y="1177353"/>
                  </a:lnTo>
                  <a:lnTo>
                    <a:pt x="785520" y="1174254"/>
                  </a:lnTo>
                  <a:lnTo>
                    <a:pt x="792505" y="1169619"/>
                  </a:lnTo>
                  <a:lnTo>
                    <a:pt x="797814" y="1163281"/>
                  </a:lnTo>
                  <a:lnTo>
                    <a:pt x="801471" y="1155115"/>
                  </a:lnTo>
                  <a:lnTo>
                    <a:pt x="801814" y="1155014"/>
                  </a:lnTo>
                  <a:lnTo>
                    <a:pt x="805002" y="1167511"/>
                  </a:lnTo>
                  <a:lnTo>
                    <a:pt x="825055" y="1162532"/>
                  </a:lnTo>
                  <a:close/>
                </a:path>
                <a:path w="1306195" h="1306195">
                  <a:moveTo>
                    <a:pt x="909980" y="390779"/>
                  </a:moveTo>
                  <a:lnTo>
                    <a:pt x="902576" y="378955"/>
                  </a:lnTo>
                  <a:lnTo>
                    <a:pt x="895578" y="376174"/>
                  </a:lnTo>
                  <a:lnTo>
                    <a:pt x="848664" y="387972"/>
                  </a:lnTo>
                  <a:lnTo>
                    <a:pt x="848664" y="421081"/>
                  </a:lnTo>
                  <a:lnTo>
                    <a:pt x="814565" y="468909"/>
                  </a:lnTo>
                  <a:lnTo>
                    <a:pt x="783615" y="522973"/>
                  </a:lnTo>
                  <a:lnTo>
                    <a:pt x="755827" y="580885"/>
                  </a:lnTo>
                  <a:lnTo>
                    <a:pt x="731278" y="640308"/>
                  </a:lnTo>
                  <a:lnTo>
                    <a:pt x="709980" y="698868"/>
                  </a:lnTo>
                  <a:lnTo>
                    <a:pt x="691984" y="754227"/>
                  </a:lnTo>
                  <a:lnTo>
                    <a:pt x="677329" y="804011"/>
                  </a:lnTo>
                  <a:lnTo>
                    <a:pt x="666076" y="845870"/>
                  </a:lnTo>
                  <a:lnTo>
                    <a:pt x="653884" y="896391"/>
                  </a:lnTo>
                  <a:lnTo>
                    <a:pt x="589356" y="896391"/>
                  </a:lnTo>
                  <a:lnTo>
                    <a:pt x="436499" y="427926"/>
                  </a:lnTo>
                  <a:lnTo>
                    <a:pt x="460070" y="433108"/>
                  </a:lnTo>
                  <a:lnTo>
                    <a:pt x="482346" y="440702"/>
                  </a:lnTo>
                  <a:lnTo>
                    <a:pt x="519506" y="486600"/>
                  </a:lnTo>
                  <a:lnTo>
                    <a:pt x="534962" y="536244"/>
                  </a:lnTo>
                  <a:lnTo>
                    <a:pt x="553580" y="598017"/>
                  </a:lnTo>
                  <a:lnTo>
                    <a:pt x="571639" y="659257"/>
                  </a:lnTo>
                  <a:lnTo>
                    <a:pt x="574357" y="667639"/>
                  </a:lnTo>
                  <a:lnTo>
                    <a:pt x="588060" y="709841"/>
                  </a:lnTo>
                  <a:lnTo>
                    <a:pt x="601281" y="752221"/>
                  </a:lnTo>
                  <a:lnTo>
                    <a:pt x="603364" y="759167"/>
                  </a:lnTo>
                  <a:lnTo>
                    <a:pt x="609676" y="764057"/>
                  </a:lnTo>
                  <a:lnTo>
                    <a:pt x="617258" y="763676"/>
                  </a:lnTo>
                  <a:lnTo>
                    <a:pt x="624547" y="763422"/>
                  </a:lnTo>
                  <a:lnTo>
                    <a:pt x="630758" y="758240"/>
                  </a:lnTo>
                  <a:lnTo>
                    <a:pt x="632333" y="751078"/>
                  </a:lnTo>
                  <a:lnTo>
                    <a:pt x="645083" y="699414"/>
                  </a:lnTo>
                  <a:lnTo>
                    <a:pt x="648411" y="688428"/>
                  </a:lnTo>
                  <a:lnTo>
                    <a:pt x="660019" y="650062"/>
                  </a:lnTo>
                  <a:lnTo>
                    <a:pt x="676744" y="604139"/>
                  </a:lnTo>
                  <a:lnTo>
                    <a:pt x="694867" y="562813"/>
                  </a:lnTo>
                  <a:lnTo>
                    <a:pt x="725284" y="510857"/>
                  </a:lnTo>
                  <a:lnTo>
                    <a:pt x="760882" y="470065"/>
                  </a:lnTo>
                  <a:lnTo>
                    <a:pt x="801928" y="440220"/>
                  </a:lnTo>
                  <a:lnTo>
                    <a:pt x="848664" y="421081"/>
                  </a:lnTo>
                  <a:lnTo>
                    <a:pt x="848664" y="387972"/>
                  </a:lnTo>
                  <a:lnTo>
                    <a:pt x="801281" y="404482"/>
                  </a:lnTo>
                  <a:lnTo>
                    <a:pt x="761022" y="428294"/>
                  </a:lnTo>
                  <a:lnTo>
                    <a:pt x="725157" y="460209"/>
                  </a:lnTo>
                  <a:lnTo>
                    <a:pt x="693534" y="500354"/>
                  </a:lnTo>
                  <a:lnTo>
                    <a:pt x="666000" y="548894"/>
                  </a:lnTo>
                  <a:lnTo>
                    <a:pt x="649960" y="584809"/>
                  </a:lnTo>
                  <a:lnTo>
                    <a:pt x="636143" y="620877"/>
                  </a:lnTo>
                  <a:lnTo>
                    <a:pt x="614870" y="688428"/>
                  </a:lnTo>
                  <a:lnTo>
                    <a:pt x="613676" y="684542"/>
                  </a:lnTo>
                  <a:lnTo>
                    <a:pt x="612482" y="681012"/>
                  </a:lnTo>
                  <a:lnTo>
                    <a:pt x="607517" y="665873"/>
                  </a:lnTo>
                  <a:lnTo>
                    <a:pt x="602310" y="649833"/>
                  </a:lnTo>
                  <a:lnTo>
                    <a:pt x="591400" y="612813"/>
                  </a:lnTo>
                  <a:lnTo>
                    <a:pt x="572173" y="548411"/>
                  </a:lnTo>
                  <a:lnTo>
                    <a:pt x="552373" y="484200"/>
                  </a:lnTo>
                  <a:lnTo>
                    <a:pt x="539788" y="447789"/>
                  </a:lnTo>
                  <a:lnTo>
                    <a:pt x="522503" y="427926"/>
                  </a:lnTo>
                  <a:lnTo>
                    <a:pt x="520090" y="425145"/>
                  </a:lnTo>
                  <a:lnTo>
                    <a:pt x="462203" y="400507"/>
                  </a:lnTo>
                  <a:lnTo>
                    <a:pt x="415556" y="392366"/>
                  </a:lnTo>
                  <a:lnTo>
                    <a:pt x="410019" y="391604"/>
                  </a:lnTo>
                  <a:lnTo>
                    <a:pt x="404520" y="393674"/>
                  </a:lnTo>
                  <a:lnTo>
                    <a:pt x="400939" y="397865"/>
                  </a:lnTo>
                  <a:lnTo>
                    <a:pt x="397370" y="402120"/>
                  </a:lnTo>
                  <a:lnTo>
                    <a:pt x="396214" y="407924"/>
                  </a:lnTo>
                  <a:lnTo>
                    <a:pt x="559206" y="907326"/>
                  </a:lnTo>
                  <a:lnTo>
                    <a:pt x="564489" y="923963"/>
                  </a:lnTo>
                  <a:lnTo>
                    <a:pt x="570661" y="928420"/>
                  </a:lnTo>
                  <a:lnTo>
                    <a:pt x="674344" y="928420"/>
                  </a:lnTo>
                  <a:lnTo>
                    <a:pt x="680885" y="923188"/>
                  </a:lnTo>
                  <a:lnTo>
                    <a:pt x="685025" y="903973"/>
                  </a:lnTo>
                  <a:lnTo>
                    <a:pt x="686765" y="896391"/>
                  </a:lnTo>
                  <a:lnTo>
                    <a:pt x="696468" y="856310"/>
                  </a:lnTo>
                  <a:lnTo>
                    <a:pt x="707440" y="815276"/>
                  </a:lnTo>
                  <a:lnTo>
                    <a:pt x="721829" y="766051"/>
                  </a:lnTo>
                  <a:lnTo>
                    <a:pt x="739584" y="711111"/>
                  </a:lnTo>
                  <a:lnTo>
                    <a:pt x="760641" y="652945"/>
                  </a:lnTo>
                  <a:lnTo>
                    <a:pt x="784948" y="594017"/>
                  </a:lnTo>
                  <a:lnTo>
                    <a:pt x="812444" y="536790"/>
                  </a:lnTo>
                  <a:lnTo>
                    <a:pt x="843089" y="483743"/>
                  </a:lnTo>
                  <a:lnTo>
                    <a:pt x="876808" y="437349"/>
                  </a:lnTo>
                  <a:lnTo>
                    <a:pt x="909523" y="398335"/>
                  </a:lnTo>
                  <a:lnTo>
                    <a:pt x="909980" y="390779"/>
                  </a:lnTo>
                  <a:close/>
                </a:path>
                <a:path w="1306195" h="1306195">
                  <a:moveTo>
                    <a:pt x="957046" y="1096543"/>
                  </a:moveTo>
                  <a:lnTo>
                    <a:pt x="948982" y="1088148"/>
                  </a:lnTo>
                  <a:lnTo>
                    <a:pt x="944600" y="1083602"/>
                  </a:lnTo>
                  <a:lnTo>
                    <a:pt x="896048" y="1033068"/>
                  </a:lnTo>
                  <a:lnTo>
                    <a:pt x="896048" y="1070381"/>
                  </a:lnTo>
                  <a:lnTo>
                    <a:pt x="872109" y="1083602"/>
                  </a:lnTo>
                  <a:lnTo>
                    <a:pt x="853503" y="1022261"/>
                  </a:lnTo>
                  <a:lnTo>
                    <a:pt x="853871" y="1022096"/>
                  </a:lnTo>
                  <a:lnTo>
                    <a:pt x="896048" y="1070381"/>
                  </a:lnTo>
                  <a:lnTo>
                    <a:pt x="896048" y="1033068"/>
                  </a:lnTo>
                  <a:lnTo>
                    <a:pt x="885520" y="1022096"/>
                  </a:lnTo>
                  <a:lnTo>
                    <a:pt x="857135" y="992543"/>
                  </a:lnTo>
                  <a:lnTo>
                    <a:pt x="826719" y="1009446"/>
                  </a:lnTo>
                  <a:lnTo>
                    <a:pt x="862063" y="1149261"/>
                  </a:lnTo>
                  <a:lnTo>
                    <a:pt x="887704" y="1134999"/>
                  </a:lnTo>
                  <a:lnTo>
                    <a:pt x="879055" y="1106131"/>
                  </a:lnTo>
                  <a:lnTo>
                    <a:pt x="911504" y="1088148"/>
                  </a:lnTo>
                  <a:lnTo>
                    <a:pt x="931405" y="1110805"/>
                  </a:lnTo>
                  <a:lnTo>
                    <a:pt x="957046" y="1096543"/>
                  </a:lnTo>
                  <a:close/>
                </a:path>
                <a:path w="1306195" h="1306195">
                  <a:moveTo>
                    <a:pt x="1054773" y="1007592"/>
                  </a:moveTo>
                  <a:lnTo>
                    <a:pt x="957986" y="907554"/>
                  </a:lnTo>
                  <a:lnTo>
                    <a:pt x="939469" y="925436"/>
                  </a:lnTo>
                  <a:lnTo>
                    <a:pt x="1005827" y="994016"/>
                  </a:lnTo>
                  <a:lnTo>
                    <a:pt x="1005484" y="994270"/>
                  </a:lnTo>
                  <a:lnTo>
                    <a:pt x="914806" y="949337"/>
                  </a:lnTo>
                  <a:lnTo>
                    <a:pt x="891590" y="971829"/>
                  </a:lnTo>
                  <a:lnTo>
                    <a:pt x="988402" y="1071905"/>
                  </a:lnTo>
                  <a:lnTo>
                    <a:pt x="1006894" y="1054023"/>
                  </a:lnTo>
                  <a:lnTo>
                    <a:pt x="939050" y="983907"/>
                  </a:lnTo>
                  <a:lnTo>
                    <a:pt x="939380" y="983653"/>
                  </a:lnTo>
                  <a:lnTo>
                    <a:pt x="1031773" y="1029868"/>
                  </a:lnTo>
                  <a:lnTo>
                    <a:pt x="1054773" y="1007592"/>
                  </a:lnTo>
                  <a:close/>
                </a:path>
                <a:path w="1306195" h="1306195">
                  <a:moveTo>
                    <a:pt x="1118768" y="907313"/>
                  </a:moveTo>
                  <a:lnTo>
                    <a:pt x="1113269" y="887361"/>
                  </a:lnTo>
                  <a:lnTo>
                    <a:pt x="1096911" y="870140"/>
                  </a:lnTo>
                  <a:lnTo>
                    <a:pt x="1095425" y="869162"/>
                  </a:lnTo>
                  <a:lnTo>
                    <a:pt x="1095425" y="911059"/>
                  </a:lnTo>
                  <a:lnTo>
                    <a:pt x="1092695" y="921080"/>
                  </a:lnTo>
                  <a:lnTo>
                    <a:pt x="1085164" y="928230"/>
                  </a:lnTo>
                  <a:lnTo>
                    <a:pt x="1074458" y="928649"/>
                  </a:lnTo>
                  <a:lnTo>
                    <a:pt x="1059319" y="922807"/>
                  </a:lnTo>
                  <a:lnTo>
                    <a:pt x="1038479" y="911174"/>
                  </a:lnTo>
                  <a:lnTo>
                    <a:pt x="1018425" y="898398"/>
                  </a:lnTo>
                  <a:lnTo>
                    <a:pt x="1006081" y="887844"/>
                  </a:lnTo>
                  <a:lnTo>
                    <a:pt x="1001318" y="878192"/>
                  </a:lnTo>
                  <a:lnTo>
                    <a:pt x="1003985" y="868159"/>
                  </a:lnTo>
                  <a:lnTo>
                    <a:pt x="1011555" y="861021"/>
                  </a:lnTo>
                  <a:lnTo>
                    <a:pt x="1022324" y="860628"/>
                  </a:lnTo>
                  <a:lnTo>
                    <a:pt x="1037488" y="866470"/>
                  </a:lnTo>
                  <a:lnTo>
                    <a:pt x="1058240" y="878065"/>
                  </a:lnTo>
                  <a:lnTo>
                    <a:pt x="1078395" y="890854"/>
                  </a:lnTo>
                  <a:lnTo>
                    <a:pt x="1090726" y="901420"/>
                  </a:lnTo>
                  <a:lnTo>
                    <a:pt x="1095425" y="911059"/>
                  </a:lnTo>
                  <a:lnTo>
                    <a:pt x="1095425" y="869162"/>
                  </a:lnTo>
                  <a:lnTo>
                    <a:pt x="1082624" y="860628"/>
                  </a:lnTo>
                  <a:lnTo>
                    <a:pt x="1072642" y="853960"/>
                  </a:lnTo>
                  <a:lnTo>
                    <a:pt x="1046861" y="840308"/>
                  </a:lnTo>
                  <a:lnTo>
                    <a:pt x="1023937" y="834085"/>
                  </a:lnTo>
                  <a:lnTo>
                    <a:pt x="1003782" y="838720"/>
                  </a:lnTo>
                  <a:lnTo>
                    <a:pt x="986307" y="857592"/>
                  </a:lnTo>
                  <a:lnTo>
                    <a:pt x="977988" y="881913"/>
                  </a:lnTo>
                  <a:lnTo>
                    <a:pt x="983475" y="901852"/>
                  </a:lnTo>
                  <a:lnTo>
                    <a:pt x="999820" y="919073"/>
                  </a:lnTo>
                  <a:lnTo>
                    <a:pt x="1024089" y="935278"/>
                  </a:lnTo>
                  <a:lnTo>
                    <a:pt x="1049870" y="948918"/>
                  </a:lnTo>
                  <a:lnTo>
                    <a:pt x="1072794" y="955141"/>
                  </a:lnTo>
                  <a:lnTo>
                    <a:pt x="1092962" y="950518"/>
                  </a:lnTo>
                  <a:lnTo>
                    <a:pt x="1110462" y="931646"/>
                  </a:lnTo>
                  <a:lnTo>
                    <a:pt x="1111478" y="928649"/>
                  </a:lnTo>
                  <a:lnTo>
                    <a:pt x="1118768" y="907313"/>
                  </a:lnTo>
                  <a:close/>
                </a:path>
                <a:path w="1306195" h="1306195">
                  <a:moveTo>
                    <a:pt x="1305915" y="652919"/>
                  </a:moveTo>
                  <a:lnTo>
                    <a:pt x="1304112" y="604266"/>
                  </a:lnTo>
                  <a:lnTo>
                    <a:pt x="1298816" y="556564"/>
                  </a:lnTo>
                  <a:lnTo>
                    <a:pt x="1290142" y="509943"/>
                  </a:lnTo>
                  <a:lnTo>
                    <a:pt x="1278216" y="464553"/>
                  </a:lnTo>
                  <a:lnTo>
                    <a:pt x="1273975" y="452132"/>
                  </a:lnTo>
                  <a:lnTo>
                    <a:pt x="1273975" y="652919"/>
                  </a:lnTo>
                  <a:lnTo>
                    <a:pt x="1272095" y="701586"/>
                  </a:lnTo>
                  <a:lnTo>
                    <a:pt x="1266596" y="748957"/>
                  </a:lnTo>
                  <a:lnTo>
                    <a:pt x="1257579" y="795299"/>
                  </a:lnTo>
                  <a:lnTo>
                    <a:pt x="1245184" y="840359"/>
                  </a:lnTo>
                  <a:lnTo>
                    <a:pt x="1229563" y="883970"/>
                  </a:lnTo>
                  <a:lnTo>
                    <a:pt x="1210856" y="926007"/>
                  </a:lnTo>
                  <a:lnTo>
                    <a:pt x="1189189" y="966343"/>
                  </a:lnTo>
                  <a:lnTo>
                    <a:pt x="1164717" y="1004824"/>
                  </a:lnTo>
                  <a:lnTo>
                    <a:pt x="1137551" y="1041311"/>
                  </a:lnTo>
                  <a:lnTo>
                    <a:pt x="1107846" y="1075677"/>
                  </a:lnTo>
                  <a:lnTo>
                    <a:pt x="1075753" y="1107770"/>
                  </a:lnTo>
                  <a:lnTo>
                    <a:pt x="1041374" y="1137475"/>
                  </a:lnTo>
                  <a:lnTo>
                    <a:pt x="1004887" y="1164640"/>
                  </a:lnTo>
                  <a:lnTo>
                    <a:pt x="966406" y="1189113"/>
                  </a:lnTo>
                  <a:lnTo>
                    <a:pt x="926071" y="1210779"/>
                  </a:lnTo>
                  <a:lnTo>
                    <a:pt x="884034" y="1229487"/>
                  </a:lnTo>
                  <a:lnTo>
                    <a:pt x="840409" y="1245108"/>
                  </a:lnTo>
                  <a:lnTo>
                    <a:pt x="795362" y="1257503"/>
                  </a:lnTo>
                  <a:lnTo>
                    <a:pt x="749007" y="1266520"/>
                  </a:lnTo>
                  <a:lnTo>
                    <a:pt x="701497" y="1272032"/>
                  </a:lnTo>
                  <a:lnTo>
                    <a:pt x="652957" y="1273898"/>
                  </a:lnTo>
                  <a:lnTo>
                    <a:pt x="604431" y="1272032"/>
                  </a:lnTo>
                  <a:lnTo>
                    <a:pt x="556933" y="1266520"/>
                  </a:lnTo>
                  <a:lnTo>
                    <a:pt x="510590" y="1257503"/>
                  </a:lnTo>
                  <a:lnTo>
                    <a:pt x="465505" y="1245095"/>
                  </a:lnTo>
                  <a:lnTo>
                    <a:pt x="421932" y="1229487"/>
                  </a:lnTo>
                  <a:lnTo>
                    <a:pt x="379882" y="1210779"/>
                  </a:lnTo>
                  <a:lnTo>
                    <a:pt x="339559" y="1189113"/>
                  </a:lnTo>
                  <a:lnTo>
                    <a:pt x="301066" y="1164640"/>
                  </a:lnTo>
                  <a:lnTo>
                    <a:pt x="264579" y="1137475"/>
                  </a:lnTo>
                  <a:lnTo>
                    <a:pt x="230212" y="1107770"/>
                  </a:lnTo>
                  <a:lnTo>
                    <a:pt x="198094" y="1075677"/>
                  </a:lnTo>
                  <a:lnTo>
                    <a:pt x="168402" y="1041311"/>
                  </a:lnTo>
                  <a:lnTo>
                    <a:pt x="141236" y="1004824"/>
                  </a:lnTo>
                  <a:lnTo>
                    <a:pt x="116751" y="966343"/>
                  </a:lnTo>
                  <a:lnTo>
                    <a:pt x="95072" y="926007"/>
                  </a:lnTo>
                  <a:lnTo>
                    <a:pt x="76365" y="883970"/>
                  </a:lnTo>
                  <a:lnTo>
                    <a:pt x="60731" y="840359"/>
                  </a:lnTo>
                  <a:lnTo>
                    <a:pt x="48348" y="795299"/>
                  </a:lnTo>
                  <a:lnTo>
                    <a:pt x="39319" y="748957"/>
                  </a:lnTo>
                  <a:lnTo>
                    <a:pt x="33807" y="701446"/>
                  </a:lnTo>
                  <a:lnTo>
                    <a:pt x="31940" y="652919"/>
                  </a:lnTo>
                  <a:lnTo>
                    <a:pt x="33820" y="604266"/>
                  </a:lnTo>
                  <a:lnTo>
                    <a:pt x="39319" y="556882"/>
                  </a:lnTo>
                  <a:lnTo>
                    <a:pt x="48348" y="510540"/>
                  </a:lnTo>
                  <a:lnTo>
                    <a:pt x="60731" y="465493"/>
                  </a:lnTo>
                  <a:lnTo>
                    <a:pt x="76365" y="421868"/>
                  </a:lnTo>
                  <a:lnTo>
                    <a:pt x="95072" y="379831"/>
                  </a:lnTo>
                  <a:lnTo>
                    <a:pt x="116751" y="339496"/>
                  </a:lnTo>
                  <a:lnTo>
                    <a:pt x="141236" y="301015"/>
                  </a:lnTo>
                  <a:lnTo>
                    <a:pt x="168402" y="264515"/>
                  </a:lnTo>
                  <a:lnTo>
                    <a:pt x="198094" y="230149"/>
                  </a:lnTo>
                  <a:lnTo>
                    <a:pt x="230212" y="198043"/>
                  </a:lnTo>
                  <a:lnTo>
                    <a:pt x="264579" y="168351"/>
                  </a:lnTo>
                  <a:lnTo>
                    <a:pt x="301066" y="141185"/>
                  </a:lnTo>
                  <a:lnTo>
                    <a:pt x="339559" y="116700"/>
                  </a:lnTo>
                  <a:lnTo>
                    <a:pt x="379882" y="95034"/>
                  </a:lnTo>
                  <a:lnTo>
                    <a:pt x="421932" y="76314"/>
                  </a:lnTo>
                  <a:lnTo>
                    <a:pt x="465543" y="60693"/>
                  </a:lnTo>
                  <a:lnTo>
                    <a:pt x="510590" y="48310"/>
                  </a:lnTo>
                  <a:lnTo>
                    <a:pt x="556933" y="39281"/>
                  </a:lnTo>
                  <a:lnTo>
                    <a:pt x="604431" y="33769"/>
                  </a:lnTo>
                  <a:lnTo>
                    <a:pt x="652957" y="31902"/>
                  </a:lnTo>
                  <a:lnTo>
                    <a:pt x="701497" y="33769"/>
                  </a:lnTo>
                  <a:lnTo>
                    <a:pt x="749007" y="39281"/>
                  </a:lnTo>
                  <a:lnTo>
                    <a:pt x="795362" y="48310"/>
                  </a:lnTo>
                  <a:lnTo>
                    <a:pt x="840409" y="60693"/>
                  </a:lnTo>
                  <a:lnTo>
                    <a:pt x="884034" y="76314"/>
                  </a:lnTo>
                  <a:lnTo>
                    <a:pt x="926071" y="95034"/>
                  </a:lnTo>
                  <a:lnTo>
                    <a:pt x="966406" y="116700"/>
                  </a:lnTo>
                  <a:lnTo>
                    <a:pt x="1004887" y="141185"/>
                  </a:lnTo>
                  <a:lnTo>
                    <a:pt x="1041374" y="168351"/>
                  </a:lnTo>
                  <a:lnTo>
                    <a:pt x="1075753" y="198043"/>
                  </a:lnTo>
                  <a:lnTo>
                    <a:pt x="1107846" y="230149"/>
                  </a:lnTo>
                  <a:lnTo>
                    <a:pt x="1137551" y="264515"/>
                  </a:lnTo>
                  <a:lnTo>
                    <a:pt x="1164717" y="301015"/>
                  </a:lnTo>
                  <a:lnTo>
                    <a:pt x="1189189" y="339496"/>
                  </a:lnTo>
                  <a:lnTo>
                    <a:pt x="1210856" y="379831"/>
                  </a:lnTo>
                  <a:lnTo>
                    <a:pt x="1229563" y="421868"/>
                  </a:lnTo>
                  <a:lnTo>
                    <a:pt x="1245184" y="465493"/>
                  </a:lnTo>
                  <a:lnTo>
                    <a:pt x="1257579" y="510540"/>
                  </a:lnTo>
                  <a:lnTo>
                    <a:pt x="1266596" y="556882"/>
                  </a:lnTo>
                  <a:lnTo>
                    <a:pt x="1272108" y="604393"/>
                  </a:lnTo>
                  <a:lnTo>
                    <a:pt x="1273975" y="652919"/>
                  </a:lnTo>
                  <a:lnTo>
                    <a:pt x="1273975" y="452132"/>
                  </a:lnTo>
                  <a:lnTo>
                    <a:pt x="1245133" y="377901"/>
                  </a:lnTo>
                  <a:lnTo>
                    <a:pt x="1224229" y="336905"/>
                  </a:lnTo>
                  <a:lnTo>
                    <a:pt x="1200581" y="297637"/>
                  </a:lnTo>
                  <a:lnTo>
                    <a:pt x="1174318" y="260223"/>
                  </a:lnTo>
                  <a:lnTo>
                    <a:pt x="1145565" y="224777"/>
                  </a:lnTo>
                  <a:lnTo>
                    <a:pt x="1114463" y="191439"/>
                  </a:lnTo>
                  <a:lnTo>
                    <a:pt x="1081125" y="160337"/>
                  </a:lnTo>
                  <a:lnTo>
                    <a:pt x="1045679" y="131584"/>
                  </a:lnTo>
                  <a:lnTo>
                    <a:pt x="1008253" y="105321"/>
                  </a:lnTo>
                  <a:lnTo>
                    <a:pt x="968984" y="81673"/>
                  </a:lnTo>
                  <a:lnTo>
                    <a:pt x="927989" y="60769"/>
                  </a:lnTo>
                  <a:lnTo>
                    <a:pt x="885393" y="42735"/>
                  </a:lnTo>
                  <a:lnTo>
                    <a:pt x="841336" y="27686"/>
                  </a:lnTo>
                  <a:lnTo>
                    <a:pt x="795934" y="15760"/>
                  </a:lnTo>
                  <a:lnTo>
                    <a:pt x="749325" y="7086"/>
                  </a:lnTo>
                  <a:lnTo>
                    <a:pt x="701624" y="1790"/>
                  </a:lnTo>
                  <a:lnTo>
                    <a:pt x="652957" y="0"/>
                  </a:lnTo>
                  <a:lnTo>
                    <a:pt x="604291" y="1790"/>
                  </a:lnTo>
                  <a:lnTo>
                    <a:pt x="556590" y="7086"/>
                  </a:lnTo>
                  <a:lnTo>
                    <a:pt x="509981" y="15760"/>
                  </a:lnTo>
                  <a:lnTo>
                    <a:pt x="464578" y="27686"/>
                  </a:lnTo>
                  <a:lnTo>
                    <a:pt x="420522" y="42735"/>
                  </a:lnTo>
                  <a:lnTo>
                    <a:pt x="377926" y="60769"/>
                  </a:lnTo>
                  <a:lnTo>
                    <a:pt x="336931" y="81673"/>
                  </a:lnTo>
                  <a:lnTo>
                    <a:pt x="297662" y="105321"/>
                  </a:lnTo>
                  <a:lnTo>
                    <a:pt x="260235" y="131584"/>
                  </a:lnTo>
                  <a:lnTo>
                    <a:pt x="224802" y="160337"/>
                  </a:lnTo>
                  <a:lnTo>
                    <a:pt x="191452" y="191439"/>
                  </a:lnTo>
                  <a:lnTo>
                    <a:pt x="160350" y="224777"/>
                  </a:lnTo>
                  <a:lnTo>
                    <a:pt x="131597" y="260223"/>
                  </a:lnTo>
                  <a:lnTo>
                    <a:pt x="105333" y="297637"/>
                  </a:lnTo>
                  <a:lnTo>
                    <a:pt x="81686" y="336905"/>
                  </a:lnTo>
                  <a:lnTo>
                    <a:pt x="60782" y="377901"/>
                  </a:lnTo>
                  <a:lnTo>
                    <a:pt x="42735" y="420497"/>
                  </a:lnTo>
                  <a:lnTo>
                    <a:pt x="27698" y="464553"/>
                  </a:lnTo>
                  <a:lnTo>
                    <a:pt x="15773" y="509943"/>
                  </a:lnTo>
                  <a:lnTo>
                    <a:pt x="7099" y="556564"/>
                  </a:lnTo>
                  <a:lnTo>
                    <a:pt x="1790" y="604393"/>
                  </a:lnTo>
                  <a:lnTo>
                    <a:pt x="0" y="652919"/>
                  </a:lnTo>
                  <a:lnTo>
                    <a:pt x="1803" y="701586"/>
                  </a:lnTo>
                  <a:lnTo>
                    <a:pt x="7099" y="749287"/>
                  </a:lnTo>
                  <a:lnTo>
                    <a:pt x="15773" y="795896"/>
                  </a:lnTo>
                  <a:lnTo>
                    <a:pt x="27698" y="841298"/>
                  </a:lnTo>
                  <a:lnTo>
                    <a:pt x="42735" y="885355"/>
                  </a:lnTo>
                  <a:lnTo>
                    <a:pt x="60782" y="927950"/>
                  </a:lnTo>
                  <a:lnTo>
                    <a:pt x="81686" y="968946"/>
                  </a:lnTo>
                  <a:lnTo>
                    <a:pt x="105333" y="1008214"/>
                  </a:lnTo>
                  <a:lnTo>
                    <a:pt x="131597" y="1045641"/>
                  </a:lnTo>
                  <a:lnTo>
                    <a:pt x="160350" y="1081087"/>
                  </a:lnTo>
                  <a:lnTo>
                    <a:pt x="191452" y="1114425"/>
                  </a:lnTo>
                  <a:lnTo>
                    <a:pt x="224802" y="1145527"/>
                  </a:lnTo>
                  <a:lnTo>
                    <a:pt x="260235" y="1174280"/>
                  </a:lnTo>
                  <a:lnTo>
                    <a:pt x="297662" y="1200543"/>
                  </a:lnTo>
                  <a:lnTo>
                    <a:pt x="336931" y="1224191"/>
                  </a:lnTo>
                  <a:lnTo>
                    <a:pt x="377952" y="1245108"/>
                  </a:lnTo>
                  <a:lnTo>
                    <a:pt x="420522" y="1263142"/>
                  </a:lnTo>
                  <a:lnTo>
                    <a:pt x="464578" y="1278191"/>
                  </a:lnTo>
                  <a:lnTo>
                    <a:pt x="509981" y="1290104"/>
                  </a:lnTo>
                  <a:lnTo>
                    <a:pt x="556590" y="1298778"/>
                  </a:lnTo>
                  <a:lnTo>
                    <a:pt x="604291" y="1304086"/>
                  </a:lnTo>
                  <a:lnTo>
                    <a:pt x="652957" y="1305877"/>
                  </a:lnTo>
                  <a:lnTo>
                    <a:pt x="701624" y="1304086"/>
                  </a:lnTo>
                  <a:lnTo>
                    <a:pt x="749325" y="1298778"/>
                  </a:lnTo>
                  <a:lnTo>
                    <a:pt x="795934" y="1290104"/>
                  </a:lnTo>
                  <a:lnTo>
                    <a:pt x="841336" y="1278191"/>
                  </a:lnTo>
                  <a:lnTo>
                    <a:pt x="853897" y="1273898"/>
                  </a:lnTo>
                  <a:lnTo>
                    <a:pt x="885393" y="1263142"/>
                  </a:lnTo>
                  <a:lnTo>
                    <a:pt x="927989" y="1245095"/>
                  </a:lnTo>
                  <a:lnTo>
                    <a:pt x="968984" y="1224191"/>
                  </a:lnTo>
                  <a:lnTo>
                    <a:pt x="1008253" y="1200543"/>
                  </a:lnTo>
                  <a:lnTo>
                    <a:pt x="1045679" y="1174280"/>
                  </a:lnTo>
                  <a:lnTo>
                    <a:pt x="1081125" y="1145527"/>
                  </a:lnTo>
                  <a:lnTo>
                    <a:pt x="1114463" y="1114425"/>
                  </a:lnTo>
                  <a:lnTo>
                    <a:pt x="1145565" y="1081087"/>
                  </a:lnTo>
                  <a:lnTo>
                    <a:pt x="1174318" y="1045641"/>
                  </a:lnTo>
                  <a:lnTo>
                    <a:pt x="1200581" y="1008214"/>
                  </a:lnTo>
                  <a:lnTo>
                    <a:pt x="1224229" y="968946"/>
                  </a:lnTo>
                  <a:lnTo>
                    <a:pt x="1245133" y="927950"/>
                  </a:lnTo>
                  <a:lnTo>
                    <a:pt x="1263180" y="885355"/>
                  </a:lnTo>
                  <a:lnTo>
                    <a:pt x="1278216" y="841298"/>
                  </a:lnTo>
                  <a:lnTo>
                    <a:pt x="1290142" y="795896"/>
                  </a:lnTo>
                  <a:lnTo>
                    <a:pt x="1298816" y="749287"/>
                  </a:lnTo>
                  <a:lnTo>
                    <a:pt x="1304124" y="701446"/>
                  </a:lnTo>
                  <a:lnTo>
                    <a:pt x="1305915" y="6529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2" name="object 10">
              <a:extLst>
                <a:ext uri="{FF2B5EF4-FFF2-40B4-BE49-F238E27FC236}">
                  <a16:creationId xmlns:a16="http://schemas.microsoft.com/office/drawing/2014/main" id="{CDE785A5-47E0-073D-153A-D5850BD6CBDC}"/>
                </a:ext>
              </a:extLst>
            </p:cNvPr>
            <p:cNvSpPr/>
            <p:nvPr/>
          </p:nvSpPr>
          <p:spPr>
            <a:xfrm>
              <a:off x="11050122" y="2963849"/>
              <a:ext cx="976630" cy="901700"/>
            </a:xfrm>
            <a:custGeom>
              <a:avLst/>
              <a:gdLst/>
              <a:ahLst/>
              <a:cxnLst/>
              <a:rect l="l" t="t" r="r" b="b"/>
              <a:pathLst>
                <a:path w="976629" h="901700">
                  <a:moveTo>
                    <a:pt x="226663" y="901103"/>
                  </a:moveTo>
                  <a:lnTo>
                    <a:pt x="187208" y="873182"/>
                  </a:lnTo>
                  <a:lnTo>
                    <a:pt x="150771" y="841580"/>
                  </a:lnTo>
                  <a:lnTo>
                    <a:pt x="117618" y="806566"/>
                  </a:lnTo>
                  <a:lnTo>
                    <a:pt x="88019" y="768409"/>
                  </a:lnTo>
                  <a:lnTo>
                    <a:pt x="62238" y="727378"/>
                  </a:lnTo>
                  <a:lnTo>
                    <a:pt x="40546" y="683741"/>
                  </a:lnTo>
                  <a:lnTo>
                    <a:pt x="23208" y="637768"/>
                  </a:lnTo>
                  <a:lnTo>
                    <a:pt x="10493" y="589727"/>
                  </a:lnTo>
                  <a:lnTo>
                    <a:pt x="2667" y="539888"/>
                  </a:lnTo>
                  <a:lnTo>
                    <a:pt x="0" y="488519"/>
                  </a:lnTo>
                  <a:lnTo>
                    <a:pt x="2234" y="441464"/>
                  </a:lnTo>
                  <a:lnTo>
                    <a:pt x="8800" y="395677"/>
                  </a:lnTo>
                  <a:lnTo>
                    <a:pt x="19495" y="351361"/>
                  </a:lnTo>
                  <a:lnTo>
                    <a:pt x="34112" y="308721"/>
                  </a:lnTo>
                  <a:lnTo>
                    <a:pt x="52448" y="267961"/>
                  </a:lnTo>
                  <a:lnTo>
                    <a:pt x="74298" y="229287"/>
                  </a:lnTo>
                  <a:lnTo>
                    <a:pt x="99457" y="192903"/>
                  </a:lnTo>
                  <a:lnTo>
                    <a:pt x="127721" y="159013"/>
                  </a:lnTo>
                  <a:lnTo>
                    <a:pt x="158885" y="127822"/>
                  </a:lnTo>
                  <a:lnTo>
                    <a:pt x="192744" y="99534"/>
                  </a:lnTo>
                  <a:lnTo>
                    <a:pt x="229095" y="74354"/>
                  </a:lnTo>
                  <a:lnTo>
                    <a:pt x="267731" y="52487"/>
                  </a:lnTo>
                  <a:lnTo>
                    <a:pt x="308450" y="34137"/>
                  </a:lnTo>
                  <a:lnTo>
                    <a:pt x="351045" y="19509"/>
                  </a:lnTo>
                  <a:lnTo>
                    <a:pt x="395313" y="8807"/>
                  </a:lnTo>
                  <a:lnTo>
                    <a:pt x="441048" y="2235"/>
                  </a:lnTo>
                  <a:lnTo>
                    <a:pt x="488047" y="0"/>
                  </a:lnTo>
                  <a:lnTo>
                    <a:pt x="535046" y="2235"/>
                  </a:lnTo>
                  <a:lnTo>
                    <a:pt x="580782" y="8807"/>
                  </a:lnTo>
                  <a:lnTo>
                    <a:pt x="625050" y="19509"/>
                  </a:lnTo>
                  <a:lnTo>
                    <a:pt x="667645" y="34137"/>
                  </a:lnTo>
                  <a:lnTo>
                    <a:pt x="708364" y="52487"/>
                  </a:lnTo>
                  <a:lnTo>
                    <a:pt x="747000" y="74354"/>
                  </a:lnTo>
                  <a:lnTo>
                    <a:pt x="783351" y="99534"/>
                  </a:lnTo>
                  <a:lnTo>
                    <a:pt x="817210" y="127822"/>
                  </a:lnTo>
                  <a:lnTo>
                    <a:pt x="848374" y="159013"/>
                  </a:lnTo>
                  <a:lnTo>
                    <a:pt x="876638" y="192903"/>
                  </a:lnTo>
                  <a:lnTo>
                    <a:pt x="901797" y="229287"/>
                  </a:lnTo>
                  <a:lnTo>
                    <a:pt x="923647" y="267961"/>
                  </a:lnTo>
                  <a:lnTo>
                    <a:pt x="941983" y="308721"/>
                  </a:lnTo>
                  <a:lnTo>
                    <a:pt x="956600" y="351361"/>
                  </a:lnTo>
                  <a:lnTo>
                    <a:pt x="967294" y="395677"/>
                  </a:lnTo>
                  <a:lnTo>
                    <a:pt x="973861" y="441464"/>
                  </a:lnTo>
                  <a:lnTo>
                    <a:pt x="976095" y="488519"/>
                  </a:lnTo>
                  <a:lnTo>
                    <a:pt x="975460" y="513655"/>
                  </a:lnTo>
                  <a:lnTo>
                    <a:pt x="973573" y="538456"/>
                  </a:lnTo>
                  <a:lnTo>
                    <a:pt x="970463" y="562897"/>
                  </a:lnTo>
                  <a:lnTo>
                    <a:pt x="966159" y="586955"/>
                  </a:lnTo>
                </a:path>
              </a:pathLst>
            </a:custGeom>
            <a:ln w="2321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23" name="object 11">
            <a:extLst>
              <a:ext uri="{FF2B5EF4-FFF2-40B4-BE49-F238E27FC236}">
                <a16:creationId xmlns:a16="http://schemas.microsoft.com/office/drawing/2014/main" id="{C6E3335C-48F1-CA5C-4C86-8CE5FFAFABF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574666" y="5773386"/>
            <a:ext cx="1305907" cy="1305907"/>
          </a:xfrm>
          <a:prstGeom prst="rect">
            <a:avLst/>
          </a:prstGeom>
        </p:spPr>
      </p:pic>
      <p:pic>
        <p:nvPicPr>
          <p:cNvPr id="24" name="object 12">
            <a:extLst>
              <a:ext uri="{FF2B5EF4-FFF2-40B4-BE49-F238E27FC236}">
                <a16:creationId xmlns:a16="http://schemas.microsoft.com/office/drawing/2014/main" id="{3FCFA8EE-51A8-E5A7-BBE3-B47E7E4303C0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559186" y="8768368"/>
            <a:ext cx="1305907" cy="1305907"/>
          </a:xfrm>
          <a:prstGeom prst="rect">
            <a:avLst/>
          </a:prstGeom>
        </p:spPr>
      </p:pic>
      <p:pic>
        <p:nvPicPr>
          <p:cNvPr id="25" name="object 13">
            <a:extLst>
              <a:ext uri="{FF2B5EF4-FFF2-40B4-BE49-F238E27FC236}">
                <a16:creationId xmlns:a16="http://schemas.microsoft.com/office/drawing/2014/main" id="{60C3F815-E903-5323-C48D-32A5B1CDF2F5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574667" y="7270878"/>
            <a:ext cx="1305907" cy="130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73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1094143" cy="11308715"/>
          </a:xfrm>
          <a:custGeom>
            <a:avLst/>
            <a:gdLst/>
            <a:ahLst/>
            <a:cxnLst/>
            <a:rect l="l" t="t" r="r" b="b"/>
            <a:pathLst>
              <a:path w="10106025" h="11308715">
                <a:moveTo>
                  <a:pt x="10105556" y="0"/>
                </a:moveTo>
                <a:lnTo>
                  <a:pt x="0" y="0"/>
                </a:lnTo>
                <a:lnTo>
                  <a:pt x="0" y="11308556"/>
                </a:lnTo>
                <a:lnTo>
                  <a:pt x="10105556" y="11308556"/>
                </a:lnTo>
                <a:lnTo>
                  <a:pt x="10105556" y="0"/>
                </a:lnTo>
                <a:close/>
              </a:path>
            </a:pathLst>
          </a:custGeom>
          <a:solidFill>
            <a:srgbClr val="EFAC2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5221" y="1095604"/>
            <a:ext cx="11094143" cy="934096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3252450" y="4752339"/>
            <a:ext cx="6477000" cy="4188711"/>
          </a:xfrm>
          <a:prstGeom prst="rect">
            <a:avLst/>
          </a:prstGeom>
        </p:spPr>
        <p:txBody>
          <a:bodyPr vert="horz" wrap="square" lIns="0" tIns="589280" rIns="0" bIns="0" rtlCol="0">
            <a:spAutoFit/>
          </a:bodyPr>
          <a:lstStyle/>
          <a:p>
            <a:pPr marL="90170" marR="5080" algn="l">
              <a:lnSpc>
                <a:spcPct val="149000"/>
              </a:lnSpc>
              <a:spcBef>
                <a:spcPts val="60"/>
              </a:spcBef>
            </a:pPr>
            <a:r>
              <a:rPr lang="pt-BR" sz="4000" b="1" dirty="0">
                <a:solidFill>
                  <a:schemeClr val="bg1"/>
                </a:solidFill>
                <a:latin typeface="Arial Nova" panose="020B0504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Público</a:t>
            </a:r>
          </a:p>
          <a:p>
            <a:pPr marL="90170" marR="5080" algn="l">
              <a:lnSpc>
                <a:spcPct val="149000"/>
              </a:lnSpc>
              <a:spcBef>
                <a:spcPts val="60"/>
              </a:spcBef>
            </a:pPr>
            <a:r>
              <a:rPr lang="pt-BR" sz="4000" b="1" dirty="0">
                <a:solidFill>
                  <a:schemeClr val="bg1"/>
                </a:solidFill>
                <a:latin typeface="Arial Nova" panose="020B0504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Uso contínuo</a:t>
            </a:r>
          </a:p>
          <a:p>
            <a:pPr marL="90170" marR="5080" algn="l">
              <a:lnSpc>
                <a:spcPct val="149000"/>
              </a:lnSpc>
              <a:spcBef>
                <a:spcPts val="60"/>
              </a:spcBef>
            </a:pPr>
            <a:r>
              <a:rPr lang="pt-BR" sz="4000" b="1" dirty="0">
                <a:solidFill>
                  <a:schemeClr val="bg1"/>
                </a:solidFill>
                <a:latin typeface="Arial Nova" panose="020B0504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Como oferecer</a:t>
            </a:r>
          </a:p>
          <a:p>
            <a:pPr marL="90170" marR="5080" algn="l">
              <a:lnSpc>
                <a:spcPct val="149000"/>
              </a:lnSpc>
              <a:spcBef>
                <a:spcPts val="60"/>
              </a:spcBef>
            </a:pPr>
            <a:r>
              <a:rPr lang="pt-BR" sz="4000" b="1" dirty="0">
                <a:solidFill>
                  <a:schemeClr val="bg1"/>
                </a:solidFill>
                <a:latin typeface="Arial Nova" panose="020B0504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Ferramentas de Negócio</a:t>
            </a:r>
          </a:p>
        </p:txBody>
      </p:sp>
      <p:sp>
        <p:nvSpPr>
          <p:cNvPr id="6" name="object 6"/>
          <p:cNvSpPr/>
          <p:nvPr/>
        </p:nvSpPr>
        <p:spPr>
          <a:xfrm>
            <a:off x="19272645" y="10349858"/>
            <a:ext cx="591185" cy="708660"/>
          </a:xfrm>
          <a:custGeom>
            <a:avLst/>
            <a:gdLst/>
            <a:ahLst/>
            <a:cxnLst/>
            <a:rect l="l" t="t" r="r" b="b"/>
            <a:pathLst>
              <a:path w="591184" h="708659">
                <a:moveTo>
                  <a:pt x="342214" y="441693"/>
                </a:moveTo>
                <a:lnTo>
                  <a:pt x="331495" y="424535"/>
                </a:lnTo>
                <a:lnTo>
                  <a:pt x="320967" y="405003"/>
                </a:lnTo>
                <a:lnTo>
                  <a:pt x="310438" y="383565"/>
                </a:lnTo>
                <a:lnTo>
                  <a:pt x="282359" y="323710"/>
                </a:lnTo>
                <a:lnTo>
                  <a:pt x="263118" y="286283"/>
                </a:lnTo>
                <a:lnTo>
                  <a:pt x="241173" y="250164"/>
                </a:lnTo>
                <a:lnTo>
                  <a:pt x="215709" y="217170"/>
                </a:lnTo>
                <a:lnTo>
                  <a:pt x="185915" y="189090"/>
                </a:lnTo>
                <a:lnTo>
                  <a:pt x="150990" y="167703"/>
                </a:lnTo>
                <a:lnTo>
                  <a:pt x="110109" y="154825"/>
                </a:lnTo>
                <a:lnTo>
                  <a:pt x="62471" y="152234"/>
                </a:lnTo>
                <a:lnTo>
                  <a:pt x="6908" y="161734"/>
                </a:lnTo>
                <a:lnTo>
                  <a:pt x="0" y="163703"/>
                </a:lnTo>
                <a:lnTo>
                  <a:pt x="10706" y="180708"/>
                </a:lnTo>
                <a:lnTo>
                  <a:pt x="21234" y="200266"/>
                </a:lnTo>
                <a:lnTo>
                  <a:pt x="31762" y="221780"/>
                </a:lnTo>
                <a:lnTo>
                  <a:pt x="59931" y="281787"/>
                </a:lnTo>
                <a:lnTo>
                  <a:pt x="79222" y="319290"/>
                </a:lnTo>
                <a:lnTo>
                  <a:pt x="101193" y="355447"/>
                </a:lnTo>
                <a:lnTo>
                  <a:pt x="126657" y="388467"/>
                </a:lnTo>
                <a:lnTo>
                  <a:pt x="156451" y="416560"/>
                </a:lnTo>
                <a:lnTo>
                  <a:pt x="191376" y="437908"/>
                </a:lnTo>
                <a:lnTo>
                  <a:pt x="232283" y="450748"/>
                </a:lnTo>
                <a:lnTo>
                  <a:pt x="279984" y="453263"/>
                </a:lnTo>
                <a:lnTo>
                  <a:pt x="335292" y="443674"/>
                </a:lnTo>
                <a:lnTo>
                  <a:pt x="342214" y="441693"/>
                </a:lnTo>
                <a:close/>
              </a:path>
              <a:path w="591184" h="708659">
                <a:moveTo>
                  <a:pt x="589775" y="410210"/>
                </a:moveTo>
                <a:lnTo>
                  <a:pt x="579882" y="363499"/>
                </a:lnTo>
                <a:lnTo>
                  <a:pt x="556310" y="312572"/>
                </a:lnTo>
                <a:lnTo>
                  <a:pt x="554990" y="310603"/>
                </a:lnTo>
                <a:lnTo>
                  <a:pt x="552678" y="306311"/>
                </a:lnTo>
                <a:lnTo>
                  <a:pt x="538937" y="321094"/>
                </a:lnTo>
                <a:lnTo>
                  <a:pt x="522744" y="336296"/>
                </a:lnTo>
                <a:lnTo>
                  <a:pt x="504647" y="351993"/>
                </a:lnTo>
                <a:lnTo>
                  <a:pt x="453885" y="394576"/>
                </a:lnTo>
                <a:lnTo>
                  <a:pt x="422643" y="422833"/>
                </a:lnTo>
                <a:lnTo>
                  <a:pt x="393369" y="453339"/>
                </a:lnTo>
                <a:lnTo>
                  <a:pt x="368033" y="486422"/>
                </a:lnTo>
                <a:lnTo>
                  <a:pt x="348576" y="522389"/>
                </a:lnTo>
                <a:lnTo>
                  <a:pt x="336943" y="561568"/>
                </a:lnTo>
                <a:lnTo>
                  <a:pt x="335102" y="604278"/>
                </a:lnTo>
                <a:lnTo>
                  <a:pt x="344982" y="650836"/>
                </a:lnTo>
                <a:lnTo>
                  <a:pt x="368566" y="701573"/>
                </a:lnTo>
                <a:lnTo>
                  <a:pt x="368566" y="701890"/>
                </a:lnTo>
                <a:lnTo>
                  <a:pt x="369887" y="703872"/>
                </a:lnTo>
                <a:lnTo>
                  <a:pt x="372186" y="708152"/>
                </a:lnTo>
                <a:lnTo>
                  <a:pt x="385927" y="693381"/>
                </a:lnTo>
                <a:lnTo>
                  <a:pt x="402120" y="678180"/>
                </a:lnTo>
                <a:lnTo>
                  <a:pt x="420217" y="662482"/>
                </a:lnTo>
                <a:lnTo>
                  <a:pt x="470979" y="620001"/>
                </a:lnTo>
                <a:lnTo>
                  <a:pt x="502221" y="591807"/>
                </a:lnTo>
                <a:lnTo>
                  <a:pt x="531495" y="561340"/>
                </a:lnTo>
                <a:lnTo>
                  <a:pt x="556831" y="528269"/>
                </a:lnTo>
                <a:lnTo>
                  <a:pt x="576300" y="492277"/>
                </a:lnTo>
                <a:lnTo>
                  <a:pt x="587921" y="453021"/>
                </a:lnTo>
                <a:lnTo>
                  <a:pt x="589775" y="410210"/>
                </a:lnTo>
                <a:close/>
              </a:path>
              <a:path w="591184" h="708659">
                <a:moveTo>
                  <a:pt x="590765" y="104051"/>
                </a:moveTo>
                <a:lnTo>
                  <a:pt x="580872" y="57416"/>
                </a:lnTo>
                <a:lnTo>
                  <a:pt x="557288" y="6591"/>
                </a:lnTo>
                <a:lnTo>
                  <a:pt x="557288" y="6261"/>
                </a:lnTo>
                <a:lnTo>
                  <a:pt x="555980" y="4292"/>
                </a:lnTo>
                <a:lnTo>
                  <a:pt x="553669" y="0"/>
                </a:lnTo>
                <a:lnTo>
                  <a:pt x="539927" y="14770"/>
                </a:lnTo>
                <a:lnTo>
                  <a:pt x="523735" y="29972"/>
                </a:lnTo>
                <a:lnTo>
                  <a:pt x="505637" y="45669"/>
                </a:lnTo>
                <a:lnTo>
                  <a:pt x="454875" y="88252"/>
                </a:lnTo>
                <a:lnTo>
                  <a:pt x="423633" y="116522"/>
                </a:lnTo>
                <a:lnTo>
                  <a:pt x="394360" y="147053"/>
                </a:lnTo>
                <a:lnTo>
                  <a:pt x="369023" y="180162"/>
                </a:lnTo>
                <a:lnTo>
                  <a:pt x="349554" y="216192"/>
                </a:lnTo>
                <a:lnTo>
                  <a:pt x="337934" y="255447"/>
                </a:lnTo>
                <a:lnTo>
                  <a:pt x="336080" y="298272"/>
                </a:lnTo>
                <a:lnTo>
                  <a:pt x="345973" y="344982"/>
                </a:lnTo>
                <a:lnTo>
                  <a:pt x="369544" y="395909"/>
                </a:lnTo>
                <a:lnTo>
                  <a:pt x="370865" y="397891"/>
                </a:lnTo>
                <a:lnTo>
                  <a:pt x="373176" y="402170"/>
                </a:lnTo>
                <a:lnTo>
                  <a:pt x="386918" y="387400"/>
                </a:lnTo>
                <a:lnTo>
                  <a:pt x="403098" y="372198"/>
                </a:lnTo>
                <a:lnTo>
                  <a:pt x="421195" y="356501"/>
                </a:lnTo>
                <a:lnTo>
                  <a:pt x="471957" y="313918"/>
                </a:lnTo>
                <a:lnTo>
                  <a:pt x="503212" y="285648"/>
                </a:lnTo>
                <a:lnTo>
                  <a:pt x="532485" y="255130"/>
                </a:lnTo>
                <a:lnTo>
                  <a:pt x="557822" y="222034"/>
                </a:lnTo>
                <a:lnTo>
                  <a:pt x="577278" y="186042"/>
                </a:lnTo>
                <a:lnTo>
                  <a:pt x="588911" y="146812"/>
                </a:lnTo>
                <a:lnTo>
                  <a:pt x="590765" y="1040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50AFB36-1379-F7F6-D07F-731A294D6A69}"/>
              </a:ext>
            </a:extLst>
          </p:cNvPr>
          <p:cNvSpPr txBox="1"/>
          <p:nvPr/>
        </p:nvSpPr>
        <p:spPr>
          <a:xfrm>
            <a:off x="13129385" y="2999739"/>
            <a:ext cx="5990465" cy="2326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pt-BR" sz="6000" b="1" dirty="0">
                <a:solidFill>
                  <a:srgbClr val="EFAC29"/>
                </a:solidFill>
                <a:latin typeface="Arial Black" panose="020B0A040201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O QUE VOCÊ ENCONTRA NESTE GUIA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0148F91A-8FBA-A081-3727-FE863B139472}"/>
              </a:ext>
            </a:extLst>
          </p:cNvPr>
          <p:cNvGrpSpPr/>
          <p:nvPr/>
        </p:nvGrpSpPr>
        <p:grpSpPr>
          <a:xfrm rot="10800000" flipH="1">
            <a:off x="13290217" y="2036307"/>
            <a:ext cx="2952750" cy="615175"/>
            <a:chOff x="383061" y="3533983"/>
            <a:chExt cx="14137729" cy="2280663"/>
          </a:xfrm>
          <a:solidFill>
            <a:srgbClr val="EFAC29"/>
          </a:solidFill>
        </p:grpSpPr>
        <p:sp>
          <p:nvSpPr>
            <p:cNvPr id="8" name="Paralelogramo 7">
              <a:extLst>
                <a:ext uri="{FF2B5EF4-FFF2-40B4-BE49-F238E27FC236}">
                  <a16:creationId xmlns:a16="http://schemas.microsoft.com/office/drawing/2014/main" id="{E35B95A2-4713-9008-61FC-6CC5225DB92A}"/>
                </a:ext>
              </a:extLst>
            </p:cNvPr>
            <p:cNvSpPr/>
            <p:nvPr/>
          </p:nvSpPr>
          <p:spPr>
            <a:xfrm>
              <a:off x="4541778" y="3533983"/>
              <a:ext cx="9979012" cy="2280663"/>
            </a:xfrm>
            <a:prstGeom prst="parallelogram">
              <a:avLst>
                <a:gd name="adj" fmla="val 99397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/>
            </a:p>
          </p:txBody>
        </p:sp>
        <p:sp>
          <p:nvSpPr>
            <p:cNvPr id="9" name="Paralelogramo 8">
              <a:extLst>
                <a:ext uri="{FF2B5EF4-FFF2-40B4-BE49-F238E27FC236}">
                  <a16:creationId xmlns:a16="http://schemas.microsoft.com/office/drawing/2014/main" id="{120C6FEF-3E53-DB92-6429-F5D8DBAF1651}"/>
                </a:ext>
              </a:extLst>
            </p:cNvPr>
            <p:cNvSpPr/>
            <p:nvPr/>
          </p:nvSpPr>
          <p:spPr>
            <a:xfrm>
              <a:off x="383061" y="3533983"/>
              <a:ext cx="9701639" cy="2280663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m 59">
            <a:extLst>
              <a:ext uri="{FF2B5EF4-FFF2-40B4-BE49-F238E27FC236}">
                <a16:creationId xmlns:a16="http://schemas.microsoft.com/office/drawing/2014/main" id="{0F9D45FA-E09A-79AC-56E2-4BD3CC84C9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94"/>
          <a:stretch/>
        </p:blipFill>
        <p:spPr>
          <a:xfrm>
            <a:off x="-33005" y="4106995"/>
            <a:ext cx="20193985" cy="7202355"/>
          </a:xfrm>
          <a:prstGeom prst="rect">
            <a:avLst/>
          </a:prstGeom>
        </p:spPr>
      </p:pic>
      <p:grpSp>
        <p:nvGrpSpPr>
          <p:cNvPr id="62" name="Agrupar 61">
            <a:extLst>
              <a:ext uri="{FF2B5EF4-FFF2-40B4-BE49-F238E27FC236}">
                <a16:creationId xmlns:a16="http://schemas.microsoft.com/office/drawing/2014/main" id="{5A72A16D-22E6-30FC-D1B6-98D306532740}"/>
              </a:ext>
            </a:extLst>
          </p:cNvPr>
          <p:cNvGrpSpPr/>
          <p:nvPr/>
        </p:nvGrpSpPr>
        <p:grpSpPr>
          <a:xfrm>
            <a:off x="14930662" y="4440554"/>
            <a:ext cx="5539247" cy="5539246"/>
            <a:chOff x="3626487" y="1725654"/>
            <a:chExt cx="10229528" cy="10229524"/>
          </a:xfrm>
        </p:grpSpPr>
        <p:sp>
          <p:nvSpPr>
            <p:cNvPr id="63" name="Arco 62">
              <a:extLst>
                <a:ext uri="{FF2B5EF4-FFF2-40B4-BE49-F238E27FC236}">
                  <a16:creationId xmlns:a16="http://schemas.microsoft.com/office/drawing/2014/main" id="{EC1427E4-2CC8-BF30-CE3D-1AB26C2CA9B1}"/>
                </a:ext>
              </a:extLst>
            </p:cNvPr>
            <p:cNvSpPr/>
            <p:nvPr/>
          </p:nvSpPr>
          <p:spPr>
            <a:xfrm>
              <a:off x="3626487" y="1725654"/>
              <a:ext cx="10229528" cy="10229524"/>
            </a:xfrm>
            <a:prstGeom prst="arc">
              <a:avLst>
                <a:gd name="adj1" fmla="val 9552175"/>
                <a:gd name="adj2" fmla="val 12941914"/>
              </a:avLst>
            </a:prstGeom>
            <a:noFill/>
            <a:ln w="3175" cap="rnd">
              <a:solidFill>
                <a:schemeClr val="bg1"/>
              </a:solidFill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4" name="Arco 63">
              <a:extLst>
                <a:ext uri="{FF2B5EF4-FFF2-40B4-BE49-F238E27FC236}">
                  <a16:creationId xmlns:a16="http://schemas.microsoft.com/office/drawing/2014/main" id="{90681BA9-E273-91C1-87D3-827DAE28F0B8}"/>
                </a:ext>
              </a:extLst>
            </p:cNvPr>
            <p:cNvSpPr/>
            <p:nvPr/>
          </p:nvSpPr>
          <p:spPr>
            <a:xfrm>
              <a:off x="3626487" y="1725654"/>
              <a:ext cx="10229528" cy="10229524"/>
            </a:xfrm>
            <a:prstGeom prst="arc">
              <a:avLst>
                <a:gd name="adj1" fmla="val 19896806"/>
                <a:gd name="adj2" fmla="val 2879892"/>
              </a:avLst>
            </a:prstGeom>
            <a:noFill/>
            <a:ln w="3175" cap="rnd">
              <a:solidFill>
                <a:schemeClr val="bg1"/>
              </a:solidFill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65" name="Agrupar 64">
            <a:extLst>
              <a:ext uri="{FF2B5EF4-FFF2-40B4-BE49-F238E27FC236}">
                <a16:creationId xmlns:a16="http://schemas.microsoft.com/office/drawing/2014/main" id="{F7FF2AA4-6EC8-C726-FF23-BDCB80D97A6B}"/>
              </a:ext>
            </a:extLst>
          </p:cNvPr>
          <p:cNvGrpSpPr/>
          <p:nvPr/>
        </p:nvGrpSpPr>
        <p:grpSpPr>
          <a:xfrm>
            <a:off x="15292260" y="4881859"/>
            <a:ext cx="4736344" cy="4736343"/>
            <a:chOff x="4690909" y="2790076"/>
            <a:chExt cx="8100684" cy="8100680"/>
          </a:xfrm>
        </p:grpSpPr>
        <p:sp>
          <p:nvSpPr>
            <p:cNvPr id="66" name="Arco 65">
              <a:extLst>
                <a:ext uri="{FF2B5EF4-FFF2-40B4-BE49-F238E27FC236}">
                  <a16:creationId xmlns:a16="http://schemas.microsoft.com/office/drawing/2014/main" id="{534A24C8-19BA-C6CD-EC49-A2EF90A65BF6}"/>
                </a:ext>
              </a:extLst>
            </p:cNvPr>
            <p:cNvSpPr/>
            <p:nvPr/>
          </p:nvSpPr>
          <p:spPr>
            <a:xfrm>
              <a:off x="4690909" y="2790076"/>
              <a:ext cx="8100684" cy="8100680"/>
            </a:xfrm>
            <a:prstGeom prst="arc">
              <a:avLst>
                <a:gd name="adj1" fmla="val 12384300"/>
                <a:gd name="adj2" fmla="val 14430539"/>
              </a:avLst>
            </a:prstGeom>
            <a:noFill/>
            <a:ln w="63500" cap="rnd">
              <a:solidFill>
                <a:schemeClr val="bg1">
                  <a:alpha val="50000"/>
                </a:schemeClr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/>
            </a:p>
          </p:txBody>
        </p:sp>
        <p:sp>
          <p:nvSpPr>
            <p:cNvPr id="67" name="Arco 66">
              <a:extLst>
                <a:ext uri="{FF2B5EF4-FFF2-40B4-BE49-F238E27FC236}">
                  <a16:creationId xmlns:a16="http://schemas.microsoft.com/office/drawing/2014/main" id="{11C03A75-A318-1635-E814-A201BD90CE50}"/>
                </a:ext>
              </a:extLst>
            </p:cNvPr>
            <p:cNvSpPr/>
            <p:nvPr/>
          </p:nvSpPr>
          <p:spPr>
            <a:xfrm>
              <a:off x="4690909" y="2790076"/>
              <a:ext cx="8100684" cy="8100680"/>
            </a:xfrm>
            <a:prstGeom prst="arc">
              <a:avLst>
                <a:gd name="adj1" fmla="val 18091862"/>
                <a:gd name="adj2" fmla="val 4928266"/>
              </a:avLst>
            </a:prstGeom>
            <a:noFill/>
            <a:ln w="63500" cap="rnd">
              <a:solidFill>
                <a:schemeClr val="bg1">
                  <a:alpha val="50000"/>
                </a:schemeClr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/>
            </a:p>
          </p:txBody>
        </p:sp>
      </p:grpSp>
      <p:grpSp>
        <p:nvGrpSpPr>
          <p:cNvPr id="68" name="Agrupar 67">
            <a:extLst>
              <a:ext uri="{FF2B5EF4-FFF2-40B4-BE49-F238E27FC236}">
                <a16:creationId xmlns:a16="http://schemas.microsoft.com/office/drawing/2014/main" id="{96E8E0C4-DB2F-617B-0C7D-D1AECFCA6739}"/>
              </a:ext>
            </a:extLst>
          </p:cNvPr>
          <p:cNvGrpSpPr/>
          <p:nvPr/>
        </p:nvGrpSpPr>
        <p:grpSpPr>
          <a:xfrm>
            <a:off x="14356082" y="3809413"/>
            <a:ext cx="6744968" cy="6744967"/>
            <a:chOff x="2714124" y="813291"/>
            <a:chExt cx="12054254" cy="12054250"/>
          </a:xfrm>
        </p:grpSpPr>
        <p:sp>
          <p:nvSpPr>
            <p:cNvPr id="69" name="Arco 68">
              <a:extLst>
                <a:ext uri="{FF2B5EF4-FFF2-40B4-BE49-F238E27FC236}">
                  <a16:creationId xmlns:a16="http://schemas.microsoft.com/office/drawing/2014/main" id="{D711BE35-6316-8E0A-ECCD-E806905894B7}"/>
                </a:ext>
              </a:extLst>
            </p:cNvPr>
            <p:cNvSpPr/>
            <p:nvPr/>
          </p:nvSpPr>
          <p:spPr>
            <a:xfrm>
              <a:off x="2714124" y="813291"/>
              <a:ext cx="12054254" cy="12054250"/>
            </a:xfrm>
            <a:prstGeom prst="arc">
              <a:avLst>
                <a:gd name="adj1" fmla="val 10846945"/>
                <a:gd name="adj2" fmla="val 13851862"/>
              </a:avLst>
            </a:prstGeom>
            <a:noFill/>
            <a:ln w="381000" cap="sq">
              <a:solidFill>
                <a:schemeClr val="bg1"/>
              </a:solidFill>
              <a:beve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0" name="Arco 69">
              <a:extLst>
                <a:ext uri="{FF2B5EF4-FFF2-40B4-BE49-F238E27FC236}">
                  <a16:creationId xmlns:a16="http://schemas.microsoft.com/office/drawing/2014/main" id="{FB557B2A-5467-B3E3-4C6A-9966D8BC8AAB}"/>
                </a:ext>
              </a:extLst>
            </p:cNvPr>
            <p:cNvSpPr/>
            <p:nvPr/>
          </p:nvSpPr>
          <p:spPr>
            <a:xfrm>
              <a:off x="2714124" y="813291"/>
              <a:ext cx="12054254" cy="12054250"/>
            </a:xfrm>
            <a:prstGeom prst="arc">
              <a:avLst>
                <a:gd name="adj1" fmla="val 1004530"/>
                <a:gd name="adj2" fmla="val 3261370"/>
              </a:avLst>
            </a:prstGeom>
            <a:noFill/>
            <a:ln w="381000" cap="sq">
              <a:solidFill>
                <a:schemeClr val="bg1"/>
              </a:solidFill>
              <a:beve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80" name="Agrupar 79">
            <a:extLst>
              <a:ext uri="{FF2B5EF4-FFF2-40B4-BE49-F238E27FC236}">
                <a16:creationId xmlns:a16="http://schemas.microsoft.com/office/drawing/2014/main" id="{81043B84-DA2B-9746-97E1-AC2B3D4B55D6}"/>
              </a:ext>
            </a:extLst>
          </p:cNvPr>
          <p:cNvGrpSpPr/>
          <p:nvPr/>
        </p:nvGrpSpPr>
        <p:grpSpPr>
          <a:xfrm>
            <a:off x="696007" y="4304616"/>
            <a:ext cx="5539247" cy="5539246"/>
            <a:chOff x="3626487" y="1725654"/>
            <a:chExt cx="10229528" cy="10229524"/>
          </a:xfrm>
        </p:grpSpPr>
        <p:sp>
          <p:nvSpPr>
            <p:cNvPr id="81" name="Arco 80">
              <a:extLst>
                <a:ext uri="{FF2B5EF4-FFF2-40B4-BE49-F238E27FC236}">
                  <a16:creationId xmlns:a16="http://schemas.microsoft.com/office/drawing/2014/main" id="{E1335154-2A15-1AFD-BB14-248230641D89}"/>
                </a:ext>
              </a:extLst>
            </p:cNvPr>
            <p:cNvSpPr/>
            <p:nvPr/>
          </p:nvSpPr>
          <p:spPr>
            <a:xfrm>
              <a:off x="3626487" y="1725654"/>
              <a:ext cx="10229528" cy="10229524"/>
            </a:xfrm>
            <a:prstGeom prst="arc">
              <a:avLst>
                <a:gd name="adj1" fmla="val 9552175"/>
                <a:gd name="adj2" fmla="val 12941914"/>
              </a:avLst>
            </a:prstGeom>
            <a:noFill/>
            <a:ln w="3175" cap="rnd">
              <a:solidFill>
                <a:schemeClr val="bg1"/>
              </a:solidFill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2" name="Arco 81">
              <a:extLst>
                <a:ext uri="{FF2B5EF4-FFF2-40B4-BE49-F238E27FC236}">
                  <a16:creationId xmlns:a16="http://schemas.microsoft.com/office/drawing/2014/main" id="{F0301BBB-ABB9-845A-3411-9C690C71280C}"/>
                </a:ext>
              </a:extLst>
            </p:cNvPr>
            <p:cNvSpPr/>
            <p:nvPr/>
          </p:nvSpPr>
          <p:spPr>
            <a:xfrm>
              <a:off x="3626487" y="1725654"/>
              <a:ext cx="10229528" cy="10229524"/>
            </a:xfrm>
            <a:prstGeom prst="arc">
              <a:avLst>
                <a:gd name="adj1" fmla="val 19896806"/>
                <a:gd name="adj2" fmla="val 2879892"/>
              </a:avLst>
            </a:prstGeom>
            <a:noFill/>
            <a:ln w="3175" cap="rnd">
              <a:solidFill>
                <a:schemeClr val="bg1"/>
              </a:solidFill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83" name="Agrupar 82">
            <a:extLst>
              <a:ext uri="{FF2B5EF4-FFF2-40B4-BE49-F238E27FC236}">
                <a16:creationId xmlns:a16="http://schemas.microsoft.com/office/drawing/2014/main" id="{D7DC7148-7944-006D-FA4C-1FE101B89A67}"/>
              </a:ext>
            </a:extLst>
          </p:cNvPr>
          <p:cNvGrpSpPr/>
          <p:nvPr/>
        </p:nvGrpSpPr>
        <p:grpSpPr>
          <a:xfrm>
            <a:off x="1057605" y="4745921"/>
            <a:ext cx="4736344" cy="4736343"/>
            <a:chOff x="4690909" y="2790076"/>
            <a:chExt cx="8100684" cy="8100680"/>
          </a:xfrm>
        </p:grpSpPr>
        <p:sp>
          <p:nvSpPr>
            <p:cNvPr id="84" name="Arco 83">
              <a:extLst>
                <a:ext uri="{FF2B5EF4-FFF2-40B4-BE49-F238E27FC236}">
                  <a16:creationId xmlns:a16="http://schemas.microsoft.com/office/drawing/2014/main" id="{69111BCE-E54A-D5EC-EB54-28390A1228C4}"/>
                </a:ext>
              </a:extLst>
            </p:cNvPr>
            <p:cNvSpPr/>
            <p:nvPr/>
          </p:nvSpPr>
          <p:spPr>
            <a:xfrm>
              <a:off x="4690909" y="2790076"/>
              <a:ext cx="8100684" cy="8100680"/>
            </a:xfrm>
            <a:prstGeom prst="arc">
              <a:avLst>
                <a:gd name="adj1" fmla="val 12384300"/>
                <a:gd name="adj2" fmla="val 14430539"/>
              </a:avLst>
            </a:prstGeom>
            <a:noFill/>
            <a:ln w="63500" cap="rnd">
              <a:solidFill>
                <a:schemeClr val="bg1">
                  <a:alpha val="50000"/>
                </a:schemeClr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/>
            </a:p>
          </p:txBody>
        </p:sp>
        <p:sp>
          <p:nvSpPr>
            <p:cNvPr id="85" name="Arco 84">
              <a:extLst>
                <a:ext uri="{FF2B5EF4-FFF2-40B4-BE49-F238E27FC236}">
                  <a16:creationId xmlns:a16="http://schemas.microsoft.com/office/drawing/2014/main" id="{65647020-0E72-CF62-8675-4098113A5102}"/>
                </a:ext>
              </a:extLst>
            </p:cNvPr>
            <p:cNvSpPr/>
            <p:nvPr/>
          </p:nvSpPr>
          <p:spPr>
            <a:xfrm>
              <a:off x="4690909" y="2790076"/>
              <a:ext cx="8100684" cy="8100680"/>
            </a:xfrm>
            <a:prstGeom prst="arc">
              <a:avLst>
                <a:gd name="adj1" fmla="val 18091862"/>
                <a:gd name="adj2" fmla="val 4928266"/>
              </a:avLst>
            </a:prstGeom>
            <a:noFill/>
            <a:ln w="63500" cap="rnd">
              <a:solidFill>
                <a:schemeClr val="bg1">
                  <a:alpha val="50000"/>
                </a:schemeClr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/>
            </a:p>
          </p:txBody>
        </p:sp>
      </p:grpSp>
      <p:grpSp>
        <p:nvGrpSpPr>
          <p:cNvPr id="86" name="Agrupar 85">
            <a:extLst>
              <a:ext uri="{FF2B5EF4-FFF2-40B4-BE49-F238E27FC236}">
                <a16:creationId xmlns:a16="http://schemas.microsoft.com/office/drawing/2014/main" id="{7F48B97F-8D0C-3EDC-FA73-48FC3B0AE337}"/>
              </a:ext>
            </a:extLst>
          </p:cNvPr>
          <p:cNvGrpSpPr/>
          <p:nvPr/>
        </p:nvGrpSpPr>
        <p:grpSpPr>
          <a:xfrm>
            <a:off x="121427" y="3673475"/>
            <a:ext cx="6744968" cy="6744967"/>
            <a:chOff x="2714124" y="813291"/>
            <a:chExt cx="12054254" cy="12054250"/>
          </a:xfrm>
        </p:grpSpPr>
        <p:sp>
          <p:nvSpPr>
            <p:cNvPr id="87" name="Arco 86">
              <a:extLst>
                <a:ext uri="{FF2B5EF4-FFF2-40B4-BE49-F238E27FC236}">
                  <a16:creationId xmlns:a16="http://schemas.microsoft.com/office/drawing/2014/main" id="{DCFBA013-2A65-DA79-8020-3989332EE3F9}"/>
                </a:ext>
              </a:extLst>
            </p:cNvPr>
            <p:cNvSpPr/>
            <p:nvPr/>
          </p:nvSpPr>
          <p:spPr>
            <a:xfrm>
              <a:off x="2714124" y="813291"/>
              <a:ext cx="12054254" cy="12054250"/>
            </a:xfrm>
            <a:prstGeom prst="arc">
              <a:avLst>
                <a:gd name="adj1" fmla="val 12058404"/>
                <a:gd name="adj2" fmla="val 13851862"/>
              </a:avLst>
            </a:prstGeom>
            <a:noFill/>
            <a:ln w="381000" cap="sq">
              <a:solidFill>
                <a:schemeClr val="bg1"/>
              </a:solidFill>
              <a:beve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8" name="Arco 87">
              <a:extLst>
                <a:ext uri="{FF2B5EF4-FFF2-40B4-BE49-F238E27FC236}">
                  <a16:creationId xmlns:a16="http://schemas.microsoft.com/office/drawing/2014/main" id="{C15A0833-5B50-6993-9937-E0FAB5577704}"/>
                </a:ext>
              </a:extLst>
            </p:cNvPr>
            <p:cNvSpPr/>
            <p:nvPr/>
          </p:nvSpPr>
          <p:spPr>
            <a:xfrm>
              <a:off x="2714124" y="813291"/>
              <a:ext cx="12054254" cy="12054250"/>
            </a:xfrm>
            <a:prstGeom prst="arc">
              <a:avLst>
                <a:gd name="adj1" fmla="val 1004530"/>
                <a:gd name="adj2" fmla="val 3932019"/>
              </a:avLst>
            </a:prstGeom>
            <a:noFill/>
            <a:ln w="381000" cap="sq">
              <a:solidFill>
                <a:schemeClr val="bg1"/>
              </a:solidFill>
              <a:beve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ACD5FD27-2BD8-5B1D-CED2-90891DFEFE73}"/>
              </a:ext>
            </a:extLst>
          </p:cNvPr>
          <p:cNvSpPr txBox="1"/>
          <p:nvPr/>
        </p:nvSpPr>
        <p:spPr>
          <a:xfrm>
            <a:off x="5937250" y="415123"/>
            <a:ext cx="13639800" cy="1000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pt-BR" sz="7200" b="1" dirty="0">
                <a:solidFill>
                  <a:srgbClr val="42A146"/>
                </a:solidFill>
                <a:latin typeface="Arial Black" panose="020B0A040201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CREATINA </a:t>
            </a:r>
            <a:r>
              <a:rPr lang="pt-BR" sz="72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É PARA TODOS</a:t>
            </a:r>
            <a:endParaRPr lang="pt-BR" sz="7200" b="1" dirty="0">
              <a:solidFill>
                <a:srgbClr val="42A146"/>
              </a:solidFill>
              <a:latin typeface="Arial Black" panose="020B0A04020102020204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90" name="CaixaDeTexto 89">
            <a:extLst>
              <a:ext uri="{FF2B5EF4-FFF2-40B4-BE49-F238E27FC236}">
                <a16:creationId xmlns:a16="http://schemas.microsoft.com/office/drawing/2014/main" id="{C17E27AA-7A83-00CE-793E-3B5BA1203952}"/>
              </a:ext>
            </a:extLst>
          </p:cNvPr>
          <p:cNvSpPr txBox="1"/>
          <p:nvPr/>
        </p:nvSpPr>
        <p:spPr>
          <a:xfrm>
            <a:off x="159576" y="1618242"/>
            <a:ext cx="63336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800" dirty="0">
                <a:solidFill>
                  <a:schemeClr val="bg1"/>
                </a:solidFill>
                <a:latin typeface="Arial Nova" panose="020B0504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Auxilia no aumento do </a:t>
            </a:r>
            <a:r>
              <a:rPr lang="pt-BR" sz="2800" b="1" dirty="0">
                <a:solidFill>
                  <a:schemeClr val="bg1"/>
                </a:solidFill>
                <a:latin typeface="Arial Nova" panose="020B0504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desempenho físico </a:t>
            </a:r>
            <a:r>
              <a:rPr lang="pt-BR" sz="2800" dirty="0">
                <a:solidFill>
                  <a:schemeClr val="bg1"/>
                </a:solidFill>
                <a:latin typeface="Arial Nova" panose="020B0504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durante os exercícios.</a:t>
            </a:r>
          </a:p>
          <a:p>
            <a:pPr>
              <a:spcAft>
                <a:spcPts val="1200"/>
              </a:spcAft>
            </a:pPr>
            <a:r>
              <a:rPr lang="pt-BR" sz="2800" dirty="0">
                <a:solidFill>
                  <a:schemeClr val="bg1"/>
                </a:solidFill>
                <a:latin typeface="Arial Nova" panose="020B0504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Ajuda no ganho de </a:t>
            </a:r>
            <a:r>
              <a:rPr lang="pt-BR" sz="2800" b="1" dirty="0">
                <a:solidFill>
                  <a:schemeClr val="bg1"/>
                </a:solidFill>
                <a:latin typeface="Arial Nova" panose="020B0504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massa muscular</a:t>
            </a:r>
            <a:r>
              <a:rPr lang="pt-BR" sz="2800" dirty="0">
                <a:solidFill>
                  <a:schemeClr val="bg1"/>
                </a:solidFill>
                <a:latin typeface="Arial Nova" panose="020B0504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*.</a:t>
            </a:r>
          </a:p>
          <a:p>
            <a:pPr>
              <a:spcAft>
                <a:spcPts val="1200"/>
              </a:spcAft>
            </a:pPr>
            <a:r>
              <a:rPr lang="pt-BR" sz="2800" dirty="0">
                <a:solidFill>
                  <a:schemeClr val="bg1"/>
                </a:solidFill>
                <a:latin typeface="Arial Nova" panose="020B0504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Contribui para o </a:t>
            </a:r>
            <a:r>
              <a:rPr lang="pt-BR" sz="2800" b="1" dirty="0">
                <a:solidFill>
                  <a:schemeClr val="bg1"/>
                </a:solidFill>
                <a:latin typeface="Arial Nova" panose="020B0504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aumento da força muscular</a:t>
            </a:r>
            <a:r>
              <a:rPr lang="pt-BR" sz="2800" dirty="0">
                <a:solidFill>
                  <a:schemeClr val="bg1"/>
                </a:solidFill>
                <a:latin typeface="Arial Nova" panose="020B0504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*.</a:t>
            </a:r>
          </a:p>
        </p:txBody>
      </p:sp>
      <p:sp>
        <p:nvSpPr>
          <p:cNvPr id="114" name="CaixaDeTexto 113">
            <a:extLst>
              <a:ext uri="{FF2B5EF4-FFF2-40B4-BE49-F238E27FC236}">
                <a16:creationId xmlns:a16="http://schemas.microsoft.com/office/drawing/2014/main" id="{F45F6CFE-CC23-7032-D72A-F8304871744F}"/>
              </a:ext>
            </a:extLst>
          </p:cNvPr>
          <p:cNvSpPr txBox="1"/>
          <p:nvPr/>
        </p:nvSpPr>
        <p:spPr>
          <a:xfrm>
            <a:off x="13695004" y="1616075"/>
            <a:ext cx="6333600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500"/>
              </a:spcAft>
            </a:pPr>
            <a:r>
              <a:rPr lang="pt-BR" sz="2800" dirty="0">
                <a:solidFill>
                  <a:schemeClr val="bg1"/>
                </a:solidFill>
                <a:latin typeface="Arial Nova" panose="020B0504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 creatina está sendo estudada para:</a:t>
            </a:r>
          </a:p>
          <a:p>
            <a:pPr algn="l">
              <a:spcAft>
                <a:spcPts val="1500"/>
              </a:spcAft>
            </a:pPr>
            <a:r>
              <a:rPr lang="pt-BR" sz="2800" b="1" dirty="0">
                <a:solidFill>
                  <a:schemeClr val="bg1"/>
                </a:solidFill>
                <a:latin typeface="Arial Nova" panose="020B0504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Saúde óssea em mulheres </a:t>
            </a:r>
            <a:r>
              <a:rPr lang="pt-BR" sz="2800" dirty="0">
                <a:solidFill>
                  <a:schemeClr val="bg1"/>
                </a:solidFill>
                <a:latin typeface="Arial Nova" panose="020B0504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na pós-menopausa.</a:t>
            </a:r>
          </a:p>
          <a:p>
            <a:pPr algn="l">
              <a:spcAft>
                <a:spcPts val="1500"/>
              </a:spcAft>
            </a:pPr>
            <a:r>
              <a:rPr lang="pt-BR" sz="2800" dirty="0">
                <a:solidFill>
                  <a:schemeClr val="bg1"/>
                </a:solidFill>
                <a:latin typeface="Arial Nova" panose="020B0504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Manutenção da </a:t>
            </a:r>
            <a:r>
              <a:rPr lang="pt-BR" sz="2800" b="1" dirty="0">
                <a:solidFill>
                  <a:schemeClr val="bg1"/>
                </a:solidFill>
                <a:latin typeface="Arial Nova" panose="020B0504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função cognitiva.</a:t>
            </a:r>
          </a:p>
        </p:txBody>
      </p:sp>
      <p:sp>
        <p:nvSpPr>
          <p:cNvPr id="120" name="CaixaDeTexto 119">
            <a:extLst>
              <a:ext uri="{FF2B5EF4-FFF2-40B4-BE49-F238E27FC236}">
                <a16:creationId xmlns:a16="http://schemas.microsoft.com/office/drawing/2014/main" id="{5B74ED65-CCCC-B55C-E92D-A2A3C481AD5E}"/>
              </a:ext>
            </a:extLst>
          </p:cNvPr>
          <p:cNvSpPr txBox="1"/>
          <p:nvPr/>
        </p:nvSpPr>
        <p:spPr>
          <a:xfrm>
            <a:off x="6866394" y="1619670"/>
            <a:ext cx="6284969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2800" b="1" dirty="0">
                <a:solidFill>
                  <a:schemeClr val="bg1"/>
                </a:solidFill>
                <a:latin typeface="Arial Nova" panose="020B0504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Ferramenta útil para a sarcopenia</a:t>
            </a:r>
            <a:r>
              <a:rPr lang="pt-BR" sz="2800" dirty="0">
                <a:solidFill>
                  <a:schemeClr val="bg1"/>
                </a:solidFill>
                <a:latin typeface="Arial Nova" panose="020B0504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: juntamente com a atividade física, ajuda a preservar a massa muscular, contribuindo para uma melhor qualidade de vida.</a:t>
            </a:r>
          </a:p>
        </p:txBody>
      </p:sp>
      <p:sp>
        <p:nvSpPr>
          <p:cNvPr id="124" name="CaixaDeTexto 123">
            <a:extLst>
              <a:ext uri="{FF2B5EF4-FFF2-40B4-BE49-F238E27FC236}">
                <a16:creationId xmlns:a16="http://schemas.microsoft.com/office/drawing/2014/main" id="{987EC122-902D-3DAF-018E-3E55889B3DDC}"/>
              </a:ext>
            </a:extLst>
          </p:cNvPr>
          <p:cNvSpPr txBox="1"/>
          <p:nvPr/>
        </p:nvSpPr>
        <p:spPr>
          <a:xfrm>
            <a:off x="34769" y="10664765"/>
            <a:ext cx="6597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>
                    <a:lumMod val="65000"/>
                  </a:schemeClr>
                </a:solidFill>
                <a:latin typeface="Arial Nova" panose="020B0504020202020204" pitchFamily="34" charset="0"/>
              </a:defRPr>
            </a:lvl1pPr>
          </a:lstStyle>
          <a:p>
            <a:r>
              <a:rPr lang="pt-BR" sz="2000" dirty="0"/>
              <a:t>*Quando acompanhada de Atividade Física regular.</a:t>
            </a:r>
          </a:p>
        </p:txBody>
      </p:sp>
      <p:sp>
        <p:nvSpPr>
          <p:cNvPr id="129" name="CaixaDeTexto 128">
            <a:extLst>
              <a:ext uri="{FF2B5EF4-FFF2-40B4-BE49-F238E27FC236}">
                <a16:creationId xmlns:a16="http://schemas.microsoft.com/office/drawing/2014/main" id="{D6B92CF2-6BBA-4382-A096-1181884E6EB5}"/>
              </a:ext>
            </a:extLst>
          </p:cNvPr>
          <p:cNvSpPr txBox="1"/>
          <p:nvPr/>
        </p:nvSpPr>
        <p:spPr>
          <a:xfrm>
            <a:off x="146051" y="397585"/>
            <a:ext cx="5244836" cy="1751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85000"/>
              </a:lnSpc>
            </a:pPr>
            <a:r>
              <a:rPr lang="pt-BR" sz="72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PÚBLICO</a:t>
            </a:r>
            <a:br>
              <a:rPr lang="pt-BR" sz="54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</a:br>
            <a:endParaRPr lang="pt-BR" sz="5400" b="1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grpSp>
        <p:nvGrpSpPr>
          <p:cNvPr id="130" name="Agrupar 129">
            <a:extLst>
              <a:ext uri="{FF2B5EF4-FFF2-40B4-BE49-F238E27FC236}">
                <a16:creationId xmlns:a16="http://schemas.microsoft.com/office/drawing/2014/main" id="{ED99F1F1-F019-A9BA-0218-8C97E8B574EF}"/>
              </a:ext>
            </a:extLst>
          </p:cNvPr>
          <p:cNvGrpSpPr/>
          <p:nvPr/>
        </p:nvGrpSpPr>
        <p:grpSpPr>
          <a:xfrm rot="5400000">
            <a:off x="4714987" y="546212"/>
            <a:ext cx="1431862" cy="403063"/>
            <a:chOff x="16875761" y="1536873"/>
            <a:chExt cx="2726888" cy="615177"/>
          </a:xfrm>
          <a:solidFill>
            <a:srgbClr val="42A146"/>
          </a:solidFill>
        </p:grpSpPr>
        <p:sp>
          <p:nvSpPr>
            <p:cNvPr id="131" name="Paralelogramo 130">
              <a:extLst>
                <a:ext uri="{FF2B5EF4-FFF2-40B4-BE49-F238E27FC236}">
                  <a16:creationId xmlns:a16="http://schemas.microsoft.com/office/drawing/2014/main" id="{79305FB7-8286-BE80-CE28-4A47BA6E106B}"/>
                </a:ext>
              </a:extLst>
            </p:cNvPr>
            <p:cNvSpPr/>
            <p:nvPr/>
          </p:nvSpPr>
          <p:spPr>
            <a:xfrm rot="10800000" flipH="1">
              <a:off x="17518472" y="1536875"/>
              <a:ext cx="2084177" cy="615175"/>
            </a:xfrm>
            <a:prstGeom prst="parallelogram">
              <a:avLst>
                <a:gd name="adj" fmla="val 99397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19"/>
            </a:p>
          </p:txBody>
        </p:sp>
        <p:sp>
          <p:nvSpPr>
            <p:cNvPr id="132" name="Paralelogramo 131">
              <a:extLst>
                <a:ext uri="{FF2B5EF4-FFF2-40B4-BE49-F238E27FC236}">
                  <a16:creationId xmlns:a16="http://schemas.microsoft.com/office/drawing/2014/main" id="{9AFC945A-7F15-2FE3-6693-5E33F8BCB6A1}"/>
                </a:ext>
              </a:extLst>
            </p:cNvPr>
            <p:cNvSpPr/>
            <p:nvPr/>
          </p:nvSpPr>
          <p:spPr>
            <a:xfrm rot="10800000" flipH="1">
              <a:off x="16875761" y="1536873"/>
              <a:ext cx="1477485" cy="615175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19"/>
            </a:p>
          </p:txBody>
        </p: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BDF368F4-CDE5-071F-8DA4-93537F19C1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5" r="33345" b="39392"/>
          <a:stretch/>
        </p:blipFill>
        <p:spPr>
          <a:xfrm>
            <a:off x="6491107" y="4102966"/>
            <a:ext cx="7018453" cy="7183177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A2A6F2EC-6FB1-B5BA-F982-4103137AE8E8}"/>
              </a:ext>
            </a:extLst>
          </p:cNvPr>
          <p:cNvGrpSpPr/>
          <p:nvPr/>
        </p:nvGrpSpPr>
        <p:grpSpPr>
          <a:xfrm>
            <a:off x="6943865" y="3216275"/>
            <a:ext cx="5775185" cy="5775184"/>
            <a:chOff x="3626487" y="1725654"/>
            <a:chExt cx="10229528" cy="10229524"/>
          </a:xfrm>
        </p:grpSpPr>
        <p:sp>
          <p:nvSpPr>
            <p:cNvPr id="9" name="Arco 8">
              <a:extLst>
                <a:ext uri="{FF2B5EF4-FFF2-40B4-BE49-F238E27FC236}">
                  <a16:creationId xmlns:a16="http://schemas.microsoft.com/office/drawing/2014/main" id="{316D7E33-FFE7-9378-CC88-D0E23053A25D}"/>
                </a:ext>
              </a:extLst>
            </p:cNvPr>
            <p:cNvSpPr/>
            <p:nvPr/>
          </p:nvSpPr>
          <p:spPr>
            <a:xfrm>
              <a:off x="3626487" y="1725654"/>
              <a:ext cx="10229528" cy="10229524"/>
            </a:xfrm>
            <a:prstGeom prst="arc">
              <a:avLst>
                <a:gd name="adj1" fmla="val 9267585"/>
                <a:gd name="adj2" fmla="val 12941914"/>
              </a:avLst>
            </a:prstGeom>
            <a:noFill/>
            <a:ln w="3175" cap="rnd">
              <a:solidFill>
                <a:schemeClr val="bg1"/>
              </a:solidFill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Arco 9">
              <a:extLst>
                <a:ext uri="{FF2B5EF4-FFF2-40B4-BE49-F238E27FC236}">
                  <a16:creationId xmlns:a16="http://schemas.microsoft.com/office/drawing/2014/main" id="{10F8018B-87D2-1350-4FA4-908C3FEB98FA}"/>
                </a:ext>
              </a:extLst>
            </p:cNvPr>
            <p:cNvSpPr/>
            <p:nvPr/>
          </p:nvSpPr>
          <p:spPr>
            <a:xfrm>
              <a:off x="3626487" y="1725654"/>
              <a:ext cx="10229528" cy="10229524"/>
            </a:xfrm>
            <a:prstGeom prst="arc">
              <a:avLst>
                <a:gd name="adj1" fmla="val 19896806"/>
                <a:gd name="adj2" fmla="val 2879892"/>
              </a:avLst>
            </a:prstGeom>
            <a:noFill/>
            <a:ln w="3175" cap="rnd">
              <a:solidFill>
                <a:schemeClr val="bg1"/>
              </a:solidFill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093E25FC-5A12-4B98-08E4-C72ADA6DF29D}"/>
              </a:ext>
            </a:extLst>
          </p:cNvPr>
          <p:cNvGrpSpPr/>
          <p:nvPr/>
        </p:nvGrpSpPr>
        <p:grpSpPr>
          <a:xfrm>
            <a:off x="7320865" y="3676376"/>
            <a:ext cx="4938083" cy="4938082"/>
            <a:chOff x="4690909" y="2790076"/>
            <a:chExt cx="8100684" cy="8100680"/>
          </a:xfrm>
        </p:grpSpPr>
        <p:sp>
          <p:nvSpPr>
            <p:cNvPr id="12" name="Arco 11">
              <a:extLst>
                <a:ext uri="{FF2B5EF4-FFF2-40B4-BE49-F238E27FC236}">
                  <a16:creationId xmlns:a16="http://schemas.microsoft.com/office/drawing/2014/main" id="{795CA28E-6F68-D278-9CF5-36C69A28ADEE}"/>
                </a:ext>
              </a:extLst>
            </p:cNvPr>
            <p:cNvSpPr/>
            <p:nvPr/>
          </p:nvSpPr>
          <p:spPr>
            <a:xfrm>
              <a:off x="4690909" y="2790076"/>
              <a:ext cx="8100684" cy="8100680"/>
            </a:xfrm>
            <a:prstGeom prst="arc">
              <a:avLst>
                <a:gd name="adj1" fmla="val 12384300"/>
                <a:gd name="adj2" fmla="val 14430539"/>
              </a:avLst>
            </a:prstGeom>
            <a:noFill/>
            <a:ln w="63500" cap="rnd">
              <a:solidFill>
                <a:schemeClr val="bg1">
                  <a:alpha val="50000"/>
                </a:schemeClr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/>
            </a:p>
          </p:txBody>
        </p:sp>
        <p:sp>
          <p:nvSpPr>
            <p:cNvPr id="13" name="Arco 12">
              <a:extLst>
                <a:ext uri="{FF2B5EF4-FFF2-40B4-BE49-F238E27FC236}">
                  <a16:creationId xmlns:a16="http://schemas.microsoft.com/office/drawing/2014/main" id="{8A3BCCAF-709E-2A50-A498-0C5EBA8AC170}"/>
                </a:ext>
              </a:extLst>
            </p:cNvPr>
            <p:cNvSpPr/>
            <p:nvPr/>
          </p:nvSpPr>
          <p:spPr>
            <a:xfrm>
              <a:off x="4690909" y="2790076"/>
              <a:ext cx="8100684" cy="8100680"/>
            </a:xfrm>
            <a:prstGeom prst="arc">
              <a:avLst>
                <a:gd name="adj1" fmla="val 18091862"/>
                <a:gd name="adj2" fmla="val 4928266"/>
              </a:avLst>
            </a:prstGeom>
            <a:noFill/>
            <a:ln w="63500" cap="rnd">
              <a:solidFill>
                <a:schemeClr val="bg1">
                  <a:alpha val="50000"/>
                </a:schemeClr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aixaDeTexto 27">
            <a:extLst>
              <a:ext uri="{FF2B5EF4-FFF2-40B4-BE49-F238E27FC236}">
                <a16:creationId xmlns:a16="http://schemas.microsoft.com/office/drawing/2014/main" id="{D83F829D-E916-5D74-E7DD-08209B6B6A50}"/>
              </a:ext>
            </a:extLst>
          </p:cNvPr>
          <p:cNvSpPr txBox="1"/>
          <p:nvPr/>
        </p:nvSpPr>
        <p:spPr>
          <a:xfrm>
            <a:off x="9491812" y="301005"/>
            <a:ext cx="8464513" cy="1000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pt-BR" sz="7200" b="1" dirty="0">
                <a:solidFill>
                  <a:srgbClr val="78E3D7"/>
                </a:solidFill>
                <a:latin typeface="Arial Black" panose="020B0A040201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USO CONTÍNUO</a:t>
            </a:r>
          </a:p>
        </p:txBody>
      </p:sp>
      <p:sp>
        <p:nvSpPr>
          <p:cNvPr id="29" name="Forma Livre: Forma 28">
            <a:extLst>
              <a:ext uri="{FF2B5EF4-FFF2-40B4-BE49-F238E27FC236}">
                <a16:creationId xmlns:a16="http://schemas.microsoft.com/office/drawing/2014/main" id="{AFCC0FC8-5330-2FED-13C2-489EC7315B86}"/>
              </a:ext>
            </a:extLst>
          </p:cNvPr>
          <p:cNvSpPr/>
          <p:nvPr/>
        </p:nvSpPr>
        <p:spPr>
          <a:xfrm rot="10800000">
            <a:off x="17620184" y="430024"/>
            <a:ext cx="2490266" cy="546574"/>
          </a:xfrm>
          <a:custGeom>
            <a:avLst/>
            <a:gdLst>
              <a:gd name="connsiteX0" fmla="*/ 0 w 3089707"/>
              <a:gd name="connsiteY0" fmla="*/ 643708 h 643708"/>
              <a:gd name="connsiteX1" fmla="*/ 908860 w 3089707"/>
              <a:gd name="connsiteY1" fmla="*/ 643708 h 643708"/>
              <a:gd name="connsiteX2" fmla="*/ 2120229 w 3089707"/>
              <a:gd name="connsiteY2" fmla="*/ 643708 h 643708"/>
              <a:gd name="connsiteX3" fmla="*/ 2449881 w 3089707"/>
              <a:gd name="connsiteY3" fmla="*/ 643708 h 643708"/>
              <a:gd name="connsiteX4" fmla="*/ 3089707 w 3089707"/>
              <a:gd name="connsiteY4" fmla="*/ 0 h 643708"/>
              <a:gd name="connsiteX5" fmla="*/ 2120229 w 3089707"/>
              <a:gd name="connsiteY5" fmla="*/ 0 h 643708"/>
              <a:gd name="connsiteX6" fmla="*/ 1548686 w 3089707"/>
              <a:gd name="connsiteY6" fmla="*/ 0 h 643708"/>
              <a:gd name="connsiteX7" fmla="*/ 0 w 3089707"/>
              <a:gd name="connsiteY7" fmla="*/ 0 h 643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89707" h="643708">
                <a:moveTo>
                  <a:pt x="0" y="643708"/>
                </a:moveTo>
                <a:lnTo>
                  <a:pt x="908860" y="643708"/>
                </a:lnTo>
                <a:lnTo>
                  <a:pt x="2120229" y="643708"/>
                </a:lnTo>
                <a:lnTo>
                  <a:pt x="2449881" y="643708"/>
                </a:lnTo>
                <a:lnTo>
                  <a:pt x="3089707" y="0"/>
                </a:lnTo>
                <a:lnTo>
                  <a:pt x="2120229" y="0"/>
                </a:lnTo>
                <a:lnTo>
                  <a:pt x="1548686" y="0"/>
                </a:lnTo>
                <a:lnTo>
                  <a:pt x="0" y="0"/>
                </a:lnTo>
                <a:close/>
              </a:path>
            </a:pathLst>
          </a:custGeom>
          <a:solidFill>
            <a:srgbClr val="78E3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sz="160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CCD53D48-5163-BA4E-6F8D-3BA4B26E7D27}"/>
              </a:ext>
            </a:extLst>
          </p:cNvPr>
          <p:cNvSpPr txBox="1"/>
          <p:nvPr/>
        </p:nvSpPr>
        <p:spPr>
          <a:xfrm>
            <a:off x="13785850" y="4707681"/>
            <a:ext cx="606389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Arial Nova" panose="020B0504020202020204" pitchFamily="34" charset="0"/>
              </a:rPr>
              <a:t>A legislação brasileira (ANVISA) estabelece um limite máximo de 3g/dia, que é a recomendação de uso que indicamos no rótulo: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CDE1B512-0D03-2CE8-41B7-ACD84305A9A0}"/>
              </a:ext>
            </a:extLst>
          </p:cNvPr>
          <p:cNvSpPr txBox="1"/>
          <p:nvPr/>
        </p:nvSpPr>
        <p:spPr>
          <a:xfrm>
            <a:off x="14091325" y="9005287"/>
            <a:ext cx="568034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Arial Nova" panose="020B0504020202020204" pitchFamily="34" charset="0"/>
              </a:rPr>
              <a:t>MODO DE PREPARO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latin typeface="Arial Nova" panose="020B0504020202020204" pitchFamily="34" charset="0"/>
              </a:rPr>
              <a:t>Adicione 1 medida (3g) do pó em 200ml de água ou outra bebida de sua preferência. </a:t>
            </a:r>
            <a:endParaRPr lang="en-US" sz="2800" b="1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35E247F4-0CBF-EABE-E8DD-94909FE9D7D3}"/>
              </a:ext>
            </a:extLst>
          </p:cNvPr>
          <p:cNvSpPr txBox="1"/>
          <p:nvPr/>
        </p:nvSpPr>
        <p:spPr>
          <a:xfrm>
            <a:off x="359305" y="777875"/>
            <a:ext cx="671884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Arial Nova" panose="020B0504020202020204" pitchFamily="34" charset="0"/>
              </a:rPr>
              <a:t>O efeito da creatina não é imediato. Ele é perceptível após algumas semanas e sua ingestão precisa ser diária, de </a:t>
            </a:r>
            <a:r>
              <a:rPr lang="pt-BR" sz="2800" b="1" dirty="0">
                <a:solidFill>
                  <a:schemeClr val="tx1"/>
                </a:solidFill>
                <a:highlight>
                  <a:srgbClr val="6AC4BA"/>
                </a:highlight>
                <a:latin typeface="Arial Nova" panose="020B0504020202020204" pitchFamily="34" charset="0"/>
              </a:rPr>
              <a:t>DOMINGO A DOMINGO</a:t>
            </a:r>
            <a:r>
              <a:rPr lang="pt-BR" sz="2800" b="1" dirty="0">
                <a:solidFill>
                  <a:schemeClr val="tx1"/>
                </a:solidFill>
                <a:latin typeface="Arial Nova" panose="020B0504020202020204" pitchFamily="34" charset="0"/>
              </a:rPr>
              <a:t>  </a:t>
            </a:r>
            <a:r>
              <a:rPr lang="pt-BR" sz="2800" dirty="0">
                <a:solidFill>
                  <a:schemeClr val="bg1"/>
                </a:solidFill>
                <a:latin typeface="Arial Nova" panose="020B0504020202020204" pitchFamily="34" charset="0"/>
              </a:rPr>
              <a:t>e com exercício físico no dia ou não, pois sua ação acontece por meio da estocagem da creatina no músculo. </a:t>
            </a: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166C28EF-2F81-4523-E823-87961E3425FF}"/>
              </a:ext>
            </a:extLst>
          </p:cNvPr>
          <p:cNvSpPr txBox="1"/>
          <p:nvPr/>
        </p:nvSpPr>
        <p:spPr>
          <a:xfrm>
            <a:off x="328147" y="168275"/>
            <a:ext cx="64161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Arial Nova" panose="020B0504020202020204" pitchFamily="34" charset="0"/>
              </a:rPr>
              <a:t>MOMENTOS DE CONSUMO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CCCBCCAB-395D-7D04-2D08-584C7C1F0442}"/>
              </a:ext>
            </a:extLst>
          </p:cNvPr>
          <p:cNvSpPr txBox="1"/>
          <p:nvPr/>
        </p:nvSpPr>
        <p:spPr>
          <a:xfrm>
            <a:off x="984250" y="7254875"/>
            <a:ext cx="5619716" cy="39554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649"/>
              </a:spcAft>
            </a:pPr>
            <a:r>
              <a:rPr lang="pt-BR" sz="2638" dirty="0" err="1">
                <a:solidFill>
                  <a:schemeClr val="bg1"/>
                </a:solidFill>
                <a:latin typeface="Arial Nova" panose="020B0504020202020204" pitchFamily="34" charset="0"/>
              </a:rPr>
              <a:t>Pré</a:t>
            </a:r>
            <a:r>
              <a:rPr lang="pt-BR" sz="2638" dirty="0">
                <a:solidFill>
                  <a:schemeClr val="bg1"/>
                </a:solidFill>
                <a:latin typeface="Arial Nova" panose="020B0504020202020204" pitchFamily="34" charset="0"/>
              </a:rPr>
              <a:t> ou Pós-Treino </a:t>
            </a:r>
          </a:p>
          <a:p>
            <a:pPr>
              <a:spcAft>
                <a:spcPts val="1649"/>
              </a:spcAft>
            </a:pPr>
            <a:r>
              <a:rPr lang="pt-BR" sz="2638" dirty="0">
                <a:solidFill>
                  <a:schemeClr val="bg1"/>
                </a:solidFill>
                <a:latin typeface="Arial Nova" panose="020B0504020202020204" pitchFamily="34" charset="0"/>
              </a:rPr>
              <a:t>Pelo tempo que você quiser, sem a necessidade de fazer pausas no uso </a:t>
            </a:r>
          </a:p>
          <a:p>
            <a:pPr>
              <a:spcAft>
                <a:spcPts val="1649"/>
              </a:spcAft>
            </a:pPr>
            <a:r>
              <a:rPr lang="pt-BR" sz="2638" dirty="0">
                <a:solidFill>
                  <a:schemeClr val="bg1"/>
                </a:solidFill>
                <a:latin typeface="Arial Nova" panose="020B0504020202020204" pitchFamily="34" charset="0"/>
              </a:rPr>
              <a:t>Ingerir com produtos Herbalife</a:t>
            </a:r>
            <a:br>
              <a:rPr lang="pt-BR" sz="2638" dirty="0">
                <a:solidFill>
                  <a:schemeClr val="bg1"/>
                </a:solidFill>
                <a:latin typeface="Arial Nova" panose="020B0504020202020204" pitchFamily="34" charset="0"/>
              </a:rPr>
            </a:br>
            <a:r>
              <a:rPr lang="pt-BR" sz="2638" dirty="0">
                <a:solidFill>
                  <a:schemeClr val="bg1"/>
                </a:solidFill>
                <a:latin typeface="Arial Nova" panose="020B0504020202020204" pitchFamily="34" charset="0"/>
              </a:rPr>
              <a:t>como Shake, HTC, N-R-G, </a:t>
            </a:r>
            <a:r>
              <a:rPr lang="pt-BR" sz="2638" dirty="0" err="1">
                <a:solidFill>
                  <a:schemeClr val="bg1"/>
                </a:solidFill>
                <a:latin typeface="Arial Nova" panose="020B0504020202020204" pitchFamily="34" charset="0"/>
              </a:rPr>
              <a:t>Fiber</a:t>
            </a:r>
            <a:r>
              <a:rPr lang="pt-BR" sz="2638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pt-BR" sz="2638" dirty="0" err="1">
                <a:solidFill>
                  <a:schemeClr val="bg1"/>
                </a:solidFill>
                <a:latin typeface="Arial Nova" panose="020B0504020202020204" pitchFamily="34" charset="0"/>
              </a:rPr>
              <a:t>Concentrate</a:t>
            </a:r>
            <a:r>
              <a:rPr lang="pt-BR" sz="2638" dirty="0">
                <a:solidFill>
                  <a:schemeClr val="bg1"/>
                </a:solidFill>
                <a:latin typeface="Arial Nova" panose="020B0504020202020204" pitchFamily="34" charset="0"/>
              </a:rPr>
              <a:t> ou </a:t>
            </a:r>
            <a:r>
              <a:rPr lang="pt-BR" sz="2638" dirty="0" err="1">
                <a:solidFill>
                  <a:schemeClr val="bg1"/>
                </a:solidFill>
                <a:latin typeface="Arial Nova" panose="020B0504020202020204" pitchFamily="34" charset="0"/>
              </a:rPr>
              <a:t>OnActive</a:t>
            </a:r>
            <a:r>
              <a:rPr lang="pt-BR" sz="2638" dirty="0">
                <a:solidFill>
                  <a:schemeClr val="bg1"/>
                </a:solidFill>
                <a:latin typeface="Arial Nova" panose="020B0504020202020204" pitchFamily="34" charset="0"/>
              </a:rPr>
              <a:t> Drink </a:t>
            </a:r>
          </a:p>
          <a:p>
            <a:pPr>
              <a:spcAft>
                <a:spcPts val="1649"/>
              </a:spcAft>
            </a:pPr>
            <a:r>
              <a:rPr lang="pt-BR" sz="2638" dirty="0">
                <a:solidFill>
                  <a:schemeClr val="bg1"/>
                </a:solidFill>
                <a:latin typeface="Arial Nova" panose="020B0504020202020204" pitchFamily="34" charset="0"/>
              </a:rPr>
              <a:t>Consumir imediatamente após o preparo </a:t>
            </a:r>
          </a:p>
        </p:txBody>
      </p:sp>
      <p:cxnSp>
        <p:nvCxnSpPr>
          <p:cNvPr id="70" name="Conector reto 69">
            <a:extLst>
              <a:ext uri="{FF2B5EF4-FFF2-40B4-BE49-F238E27FC236}">
                <a16:creationId xmlns:a16="http://schemas.microsoft.com/office/drawing/2014/main" id="{D9280F73-66D7-4395-9BCE-E7910C025846}"/>
              </a:ext>
            </a:extLst>
          </p:cNvPr>
          <p:cNvCxnSpPr>
            <a:cxnSpLocks/>
          </p:cNvCxnSpPr>
          <p:nvPr/>
        </p:nvCxnSpPr>
        <p:spPr>
          <a:xfrm flipV="1">
            <a:off x="589293" y="7715851"/>
            <a:ext cx="0" cy="3593499"/>
          </a:xfrm>
          <a:prstGeom prst="line">
            <a:avLst/>
          </a:prstGeom>
          <a:solidFill>
            <a:srgbClr val="6AC4BA"/>
          </a:solidFill>
          <a:ln w="38100">
            <a:solidFill>
              <a:srgbClr val="6AC4B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1" name="Elipse 70">
            <a:extLst>
              <a:ext uri="{FF2B5EF4-FFF2-40B4-BE49-F238E27FC236}">
                <a16:creationId xmlns:a16="http://schemas.microsoft.com/office/drawing/2014/main" id="{289D9BBB-5FEC-07E3-93D4-F2886690830F}"/>
              </a:ext>
            </a:extLst>
          </p:cNvPr>
          <p:cNvSpPr/>
          <p:nvPr/>
        </p:nvSpPr>
        <p:spPr>
          <a:xfrm flipV="1">
            <a:off x="442643" y="7407275"/>
            <a:ext cx="293300" cy="293300"/>
          </a:xfrm>
          <a:prstGeom prst="ellipse">
            <a:avLst/>
          </a:prstGeom>
          <a:solidFill>
            <a:srgbClr val="6AC4BA"/>
          </a:solidFill>
          <a:ln w="127000" cmpd="dbl">
            <a:solidFill>
              <a:srgbClr val="6AC4B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19"/>
          </a:p>
        </p:txBody>
      </p:sp>
      <p:sp>
        <p:nvSpPr>
          <p:cNvPr id="72" name="Elipse 71">
            <a:extLst>
              <a:ext uri="{FF2B5EF4-FFF2-40B4-BE49-F238E27FC236}">
                <a16:creationId xmlns:a16="http://schemas.microsoft.com/office/drawing/2014/main" id="{609D1FD6-9EEA-47DB-ADFC-DF580609F223}"/>
              </a:ext>
            </a:extLst>
          </p:cNvPr>
          <p:cNvSpPr/>
          <p:nvPr/>
        </p:nvSpPr>
        <p:spPr>
          <a:xfrm flipV="1">
            <a:off x="442643" y="8000620"/>
            <a:ext cx="293300" cy="293300"/>
          </a:xfrm>
          <a:prstGeom prst="ellipse">
            <a:avLst/>
          </a:prstGeom>
          <a:solidFill>
            <a:srgbClr val="6AC4BA"/>
          </a:solidFill>
          <a:ln w="127000" cmpd="dbl">
            <a:solidFill>
              <a:srgbClr val="6AC4B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19"/>
          </a:p>
        </p:txBody>
      </p:sp>
      <p:sp>
        <p:nvSpPr>
          <p:cNvPr id="73" name="Elipse 72">
            <a:extLst>
              <a:ext uri="{FF2B5EF4-FFF2-40B4-BE49-F238E27FC236}">
                <a16:creationId xmlns:a16="http://schemas.microsoft.com/office/drawing/2014/main" id="{662A3EF6-03B5-F12C-BF81-A0357C22D30F}"/>
              </a:ext>
            </a:extLst>
          </p:cNvPr>
          <p:cNvSpPr/>
          <p:nvPr/>
        </p:nvSpPr>
        <p:spPr>
          <a:xfrm flipV="1">
            <a:off x="442643" y="9026615"/>
            <a:ext cx="293300" cy="293300"/>
          </a:xfrm>
          <a:prstGeom prst="ellipse">
            <a:avLst/>
          </a:prstGeom>
          <a:solidFill>
            <a:srgbClr val="6AC4BA"/>
          </a:solidFill>
          <a:ln w="127000" cmpd="dbl">
            <a:solidFill>
              <a:srgbClr val="6AC4B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19"/>
          </a:p>
        </p:txBody>
      </p:sp>
      <p:sp>
        <p:nvSpPr>
          <p:cNvPr id="76" name="CaixaDeTexto 75">
            <a:extLst>
              <a:ext uri="{FF2B5EF4-FFF2-40B4-BE49-F238E27FC236}">
                <a16:creationId xmlns:a16="http://schemas.microsoft.com/office/drawing/2014/main" id="{EB4ADC55-CC2B-A881-8669-A5EEB255B213}"/>
              </a:ext>
            </a:extLst>
          </p:cNvPr>
          <p:cNvSpPr txBox="1"/>
          <p:nvPr/>
        </p:nvSpPr>
        <p:spPr>
          <a:xfrm>
            <a:off x="9594850" y="1146692"/>
            <a:ext cx="100584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2800" b="1" dirty="0">
                <a:solidFill>
                  <a:schemeClr val="bg1"/>
                </a:solidFill>
                <a:latin typeface="Arial Nova" panose="020B0504020202020204" pitchFamily="34" charset="0"/>
              </a:rPr>
              <a:t>Você pode oferecer a Creatina Premium como um </a:t>
            </a:r>
            <a:r>
              <a:rPr lang="pt-BR" sz="2800" b="1" dirty="0">
                <a:solidFill>
                  <a:schemeClr val="tx1"/>
                </a:solidFill>
                <a:highlight>
                  <a:srgbClr val="6AC4BA"/>
                </a:highlight>
                <a:latin typeface="Arial Nova" panose="020B0504020202020204" pitchFamily="34" charset="0"/>
              </a:rPr>
              <a:t>INGREDIENTE EXTRA</a:t>
            </a:r>
            <a:r>
              <a:rPr lang="pt-BR" sz="2800" b="1" dirty="0">
                <a:solidFill>
                  <a:schemeClr val="bg1"/>
                </a:solidFill>
                <a:latin typeface="Arial Nova" panose="020B0504020202020204" pitchFamily="34" charset="0"/>
              </a:rPr>
              <a:t> em seus Shakes e Bebidas Funcionais, mas é necessário também fazer a </a:t>
            </a:r>
            <a:r>
              <a:rPr lang="pt-BR" sz="2800" b="1" dirty="0">
                <a:solidFill>
                  <a:schemeClr val="tx1"/>
                </a:solidFill>
                <a:highlight>
                  <a:srgbClr val="6AC4BA"/>
                </a:highlight>
                <a:latin typeface="Arial Nova" panose="020B0504020202020204" pitchFamily="34" charset="0"/>
              </a:rPr>
              <a:t>VENDA DE PRODUTO FECHADO</a:t>
            </a:r>
            <a:r>
              <a:rPr lang="pt-BR" sz="2800" b="1" dirty="0">
                <a:solidFill>
                  <a:schemeClr val="bg1"/>
                </a:solidFill>
                <a:latin typeface="Arial Nova" panose="020B0504020202020204" pitchFamily="34" charset="0"/>
              </a:rPr>
              <a:t>.</a:t>
            </a:r>
          </a:p>
          <a:p>
            <a:pPr algn="l"/>
            <a:r>
              <a:rPr lang="pt-BR" sz="2800" dirty="0">
                <a:solidFill>
                  <a:schemeClr val="bg1"/>
                </a:solidFill>
                <a:latin typeface="Arial Nova" panose="020B0504020202020204" pitchFamily="34" charset="0"/>
              </a:rPr>
              <a:t>Desta forma, o seu cliente não interrompe o consumo de creatina nos dias em que o EVS estiver fechado.</a:t>
            </a:r>
            <a:endParaRPr lang="en-US" sz="28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pic>
        <p:nvPicPr>
          <p:cNvPr id="78" name="Gráfico 77" descr="Setas de Divisão com preenchimento sólido">
            <a:extLst>
              <a:ext uri="{FF2B5EF4-FFF2-40B4-BE49-F238E27FC236}">
                <a16:creationId xmlns:a16="http://schemas.microsoft.com/office/drawing/2014/main" id="{DB8FD515-640A-28AC-35D4-B16DFA927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50699" y="1799720"/>
            <a:ext cx="1371600" cy="1371600"/>
          </a:xfrm>
          <a:prstGeom prst="rect">
            <a:avLst/>
          </a:prstGeom>
        </p:spPr>
      </p:pic>
      <p:grpSp>
        <p:nvGrpSpPr>
          <p:cNvPr id="87" name="Agrupar 86">
            <a:extLst>
              <a:ext uri="{FF2B5EF4-FFF2-40B4-BE49-F238E27FC236}">
                <a16:creationId xmlns:a16="http://schemas.microsoft.com/office/drawing/2014/main" id="{E72F105F-3082-3A33-C3AF-5214262C5213}"/>
              </a:ext>
            </a:extLst>
          </p:cNvPr>
          <p:cNvGrpSpPr/>
          <p:nvPr/>
        </p:nvGrpSpPr>
        <p:grpSpPr>
          <a:xfrm>
            <a:off x="16111570" y="7119939"/>
            <a:ext cx="1412457" cy="1412455"/>
            <a:chOff x="15895195" y="7254875"/>
            <a:chExt cx="1412457" cy="1412455"/>
          </a:xfrm>
        </p:grpSpPr>
        <p:sp>
          <p:nvSpPr>
            <p:cNvPr id="85" name="Elipse 84">
              <a:extLst>
                <a:ext uri="{FF2B5EF4-FFF2-40B4-BE49-F238E27FC236}">
                  <a16:creationId xmlns:a16="http://schemas.microsoft.com/office/drawing/2014/main" id="{CF91B445-E0B9-2160-220B-88A9189363B8}"/>
                </a:ext>
              </a:extLst>
            </p:cNvPr>
            <p:cNvSpPr/>
            <p:nvPr/>
          </p:nvSpPr>
          <p:spPr>
            <a:xfrm>
              <a:off x="15895195" y="7254875"/>
              <a:ext cx="1412457" cy="141245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19" dirty="0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8B6BB2BB-0BFD-5D2B-BD0C-869239BAE81B}"/>
                </a:ext>
              </a:extLst>
            </p:cNvPr>
            <p:cNvSpPr/>
            <p:nvPr/>
          </p:nvSpPr>
          <p:spPr>
            <a:xfrm>
              <a:off x="16227274" y="7732213"/>
              <a:ext cx="801111" cy="457777"/>
            </a:xfrm>
            <a:custGeom>
              <a:avLst/>
              <a:gdLst>
                <a:gd name="connsiteX0" fmla="*/ 771525 w 800100"/>
                <a:gd name="connsiteY0" fmla="*/ 142875 h 457200"/>
                <a:gd name="connsiteX1" fmla="*/ 368894 w 800100"/>
                <a:gd name="connsiteY1" fmla="*/ 142875 h 457200"/>
                <a:gd name="connsiteX2" fmla="*/ 200025 w 800100"/>
                <a:gd name="connsiteY2" fmla="*/ 0 h 457200"/>
                <a:gd name="connsiteX3" fmla="*/ 31156 w 800100"/>
                <a:gd name="connsiteY3" fmla="*/ 142875 h 457200"/>
                <a:gd name="connsiteX4" fmla="*/ 28575 w 800100"/>
                <a:gd name="connsiteY4" fmla="*/ 142875 h 457200"/>
                <a:gd name="connsiteX5" fmla="*/ 0 w 800100"/>
                <a:gd name="connsiteY5" fmla="*/ 171450 h 457200"/>
                <a:gd name="connsiteX6" fmla="*/ 0 w 800100"/>
                <a:gd name="connsiteY6" fmla="*/ 371475 h 457200"/>
                <a:gd name="connsiteX7" fmla="*/ 85725 w 800100"/>
                <a:gd name="connsiteY7" fmla="*/ 457200 h 457200"/>
                <a:gd name="connsiteX8" fmla="*/ 291751 w 800100"/>
                <a:gd name="connsiteY8" fmla="*/ 457200 h 457200"/>
                <a:gd name="connsiteX9" fmla="*/ 376942 w 800100"/>
                <a:gd name="connsiteY9" fmla="*/ 380933 h 457200"/>
                <a:gd name="connsiteX10" fmla="*/ 397050 w 800100"/>
                <a:gd name="connsiteY10" fmla="*/ 200025 h 457200"/>
                <a:gd name="connsiteX11" fmla="*/ 771525 w 800100"/>
                <a:gd name="connsiteY11" fmla="*/ 200025 h 457200"/>
                <a:gd name="connsiteX12" fmla="*/ 800100 w 800100"/>
                <a:gd name="connsiteY12" fmla="*/ 171450 h 457200"/>
                <a:gd name="connsiteX13" fmla="*/ 771525 w 800100"/>
                <a:gd name="connsiteY13" fmla="*/ 142875 h 457200"/>
                <a:gd name="connsiteX14" fmla="*/ 200025 w 800100"/>
                <a:gd name="connsiteY14" fmla="*/ 57150 h 457200"/>
                <a:gd name="connsiteX15" fmla="*/ 310715 w 800100"/>
                <a:gd name="connsiteY15" fmla="*/ 142875 h 457200"/>
                <a:gd name="connsiteX16" fmla="*/ 89335 w 800100"/>
                <a:gd name="connsiteY16" fmla="*/ 142875 h 457200"/>
                <a:gd name="connsiteX17" fmla="*/ 200025 w 800100"/>
                <a:gd name="connsiteY17" fmla="*/ 57150 h 457200"/>
                <a:gd name="connsiteX18" fmla="*/ 320154 w 800100"/>
                <a:gd name="connsiteY18" fmla="*/ 374618 h 457200"/>
                <a:gd name="connsiteX19" fmla="*/ 291751 w 800100"/>
                <a:gd name="connsiteY19" fmla="*/ 400050 h 457200"/>
                <a:gd name="connsiteX20" fmla="*/ 85725 w 800100"/>
                <a:gd name="connsiteY20" fmla="*/ 400050 h 457200"/>
                <a:gd name="connsiteX21" fmla="*/ 57150 w 800100"/>
                <a:gd name="connsiteY21" fmla="*/ 371475 h 457200"/>
                <a:gd name="connsiteX22" fmla="*/ 57150 w 800100"/>
                <a:gd name="connsiteY22" fmla="*/ 200025 h 457200"/>
                <a:gd name="connsiteX23" fmla="*/ 339547 w 800100"/>
                <a:gd name="connsiteY23" fmla="*/ 200025 h 457200"/>
                <a:gd name="connsiteX24" fmla="*/ 320154 w 800100"/>
                <a:gd name="connsiteY24" fmla="*/ 374618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00100" h="457200">
                  <a:moveTo>
                    <a:pt x="771525" y="142875"/>
                  </a:moveTo>
                  <a:cubicBezTo>
                    <a:pt x="697944" y="142875"/>
                    <a:pt x="405136" y="142875"/>
                    <a:pt x="368894" y="142875"/>
                  </a:cubicBezTo>
                  <a:cubicBezTo>
                    <a:pt x="355225" y="61922"/>
                    <a:pt x="284817" y="0"/>
                    <a:pt x="200025" y="0"/>
                  </a:cubicBezTo>
                  <a:cubicBezTo>
                    <a:pt x="115233" y="0"/>
                    <a:pt x="44825" y="61922"/>
                    <a:pt x="31156" y="142875"/>
                  </a:cubicBezTo>
                  <a:lnTo>
                    <a:pt x="28575" y="142875"/>
                  </a:lnTo>
                  <a:cubicBezTo>
                    <a:pt x="12792" y="142875"/>
                    <a:pt x="0" y="155667"/>
                    <a:pt x="0" y="171450"/>
                  </a:cubicBezTo>
                  <a:lnTo>
                    <a:pt x="0" y="371475"/>
                  </a:lnTo>
                  <a:cubicBezTo>
                    <a:pt x="0" y="418748"/>
                    <a:pt x="38452" y="457200"/>
                    <a:pt x="85725" y="457200"/>
                  </a:cubicBezTo>
                  <a:lnTo>
                    <a:pt x="291751" y="457200"/>
                  </a:lnTo>
                  <a:cubicBezTo>
                    <a:pt x="335480" y="457200"/>
                    <a:pt x="372123" y="424415"/>
                    <a:pt x="376942" y="380933"/>
                  </a:cubicBezTo>
                  <a:lnTo>
                    <a:pt x="397050" y="200025"/>
                  </a:lnTo>
                  <a:lnTo>
                    <a:pt x="771525" y="200025"/>
                  </a:lnTo>
                  <a:cubicBezTo>
                    <a:pt x="787308" y="200025"/>
                    <a:pt x="800100" y="187233"/>
                    <a:pt x="800100" y="171450"/>
                  </a:cubicBezTo>
                  <a:cubicBezTo>
                    <a:pt x="800100" y="155667"/>
                    <a:pt x="787308" y="142875"/>
                    <a:pt x="771525" y="142875"/>
                  </a:cubicBezTo>
                  <a:close/>
                  <a:moveTo>
                    <a:pt x="200025" y="57150"/>
                  </a:moveTo>
                  <a:cubicBezTo>
                    <a:pt x="253184" y="57150"/>
                    <a:pt x="297990" y="93640"/>
                    <a:pt x="310715" y="142875"/>
                  </a:cubicBezTo>
                  <a:lnTo>
                    <a:pt x="89335" y="142875"/>
                  </a:lnTo>
                  <a:cubicBezTo>
                    <a:pt x="102060" y="93640"/>
                    <a:pt x="146866" y="57150"/>
                    <a:pt x="200025" y="57150"/>
                  </a:cubicBezTo>
                  <a:close/>
                  <a:moveTo>
                    <a:pt x="320154" y="374618"/>
                  </a:moveTo>
                  <a:cubicBezTo>
                    <a:pt x="318535" y="389115"/>
                    <a:pt x="306334" y="400050"/>
                    <a:pt x="291751" y="400050"/>
                  </a:cubicBezTo>
                  <a:lnTo>
                    <a:pt x="85725" y="400050"/>
                  </a:lnTo>
                  <a:cubicBezTo>
                    <a:pt x="69971" y="400050"/>
                    <a:pt x="57150" y="387229"/>
                    <a:pt x="57150" y="371475"/>
                  </a:cubicBezTo>
                  <a:lnTo>
                    <a:pt x="57150" y="200025"/>
                  </a:lnTo>
                  <a:lnTo>
                    <a:pt x="339547" y="200025"/>
                  </a:lnTo>
                  <a:lnTo>
                    <a:pt x="320154" y="37461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36EAB6D3-D54E-C44F-992B-FD6136332C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1" t="37798" r="42801"/>
          <a:stretch/>
        </p:blipFill>
        <p:spPr>
          <a:xfrm>
            <a:off x="6671736" y="3784384"/>
            <a:ext cx="6228078" cy="7524966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54F212E5-6701-4906-7057-B2A5D416597C}"/>
              </a:ext>
            </a:extLst>
          </p:cNvPr>
          <p:cNvGrpSpPr/>
          <p:nvPr/>
        </p:nvGrpSpPr>
        <p:grpSpPr>
          <a:xfrm>
            <a:off x="6366260" y="3084118"/>
            <a:ext cx="7419590" cy="7419586"/>
            <a:chOff x="10633748" y="-109243"/>
            <a:chExt cx="13102156" cy="13102149"/>
          </a:xfrm>
        </p:grpSpPr>
        <p:sp>
          <p:nvSpPr>
            <p:cNvPr id="5" name="Arco 4">
              <a:extLst>
                <a:ext uri="{FF2B5EF4-FFF2-40B4-BE49-F238E27FC236}">
                  <a16:creationId xmlns:a16="http://schemas.microsoft.com/office/drawing/2014/main" id="{CD93B749-89B8-A148-3A8C-32C1E4952CF9}"/>
                </a:ext>
              </a:extLst>
            </p:cNvPr>
            <p:cNvSpPr/>
            <p:nvPr/>
          </p:nvSpPr>
          <p:spPr>
            <a:xfrm>
              <a:off x="10633748" y="-109243"/>
              <a:ext cx="13102156" cy="13102149"/>
            </a:xfrm>
            <a:prstGeom prst="arc">
              <a:avLst>
                <a:gd name="adj1" fmla="val 21065481"/>
                <a:gd name="adj2" fmla="val 4356702"/>
              </a:avLst>
            </a:prstGeom>
            <a:noFill/>
            <a:ln w="3175" cap="rnd">
              <a:solidFill>
                <a:schemeClr val="bg1"/>
              </a:solidFill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Arco 5">
              <a:extLst>
                <a:ext uri="{FF2B5EF4-FFF2-40B4-BE49-F238E27FC236}">
                  <a16:creationId xmlns:a16="http://schemas.microsoft.com/office/drawing/2014/main" id="{C81D2698-C9BE-88D6-5594-DECA71A9EC1A}"/>
                </a:ext>
              </a:extLst>
            </p:cNvPr>
            <p:cNvSpPr/>
            <p:nvPr/>
          </p:nvSpPr>
          <p:spPr>
            <a:xfrm>
              <a:off x="10633748" y="-109243"/>
              <a:ext cx="13102156" cy="13102149"/>
            </a:xfrm>
            <a:prstGeom prst="arc">
              <a:avLst>
                <a:gd name="adj1" fmla="val 6245514"/>
                <a:gd name="adj2" fmla="val 13421771"/>
              </a:avLst>
            </a:prstGeom>
            <a:noFill/>
            <a:ln w="3175" cap="rnd">
              <a:solidFill>
                <a:schemeClr val="bg1"/>
              </a:solidFill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0CF5C174-E82C-A686-5F54-4176E0D1F9C6}"/>
              </a:ext>
            </a:extLst>
          </p:cNvPr>
          <p:cNvGrpSpPr/>
          <p:nvPr/>
        </p:nvGrpSpPr>
        <p:grpSpPr>
          <a:xfrm>
            <a:off x="6906059" y="3790435"/>
            <a:ext cx="6173476" cy="6173472"/>
            <a:chOff x="11486207" y="743217"/>
            <a:chExt cx="11397240" cy="11397232"/>
          </a:xfrm>
        </p:grpSpPr>
        <p:sp>
          <p:nvSpPr>
            <p:cNvPr id="8" name="Arco 7">
              <a:extLst>
                <a:ext uri="{FF2B5EF4-FFF2-40B4-BE49-F238E27FC236}">
                  <a16:creationId xmlns:a16="http://schemas.microsoft.com/office/drawing/2014/main" id="{F1110E69-96EE-698C-4C78-8DCC9F9099E9}"/>
                </a:ext>
              </a:extLst>
            </p:cNvPr>
            <p:cNvSpPr/>
            <p:nvPr/>
          </p:nvSpPr>
          <p:spPr>
            <a:xfrm>
              <a:off x="11486207" y="743217"/>
              <a:ext cx="11397240" cy="11397232"/>
            </a:xfrm>
            <a:prstGeom prst="arc">
              <a:avLst>
                <a:gd name="adj1" fmla="val 7193609"/>
                <a:gd name="adj2" fmla="val 14080235"/>
              </a:avLst>
            </a:prstGeom>
            <a:noFill/>
            <a:ln w="63500" cap="rnd">
              <a:solidFill>
                <a:schemeClr val="bg1">
                  <a:alpha val="50000"/>
                </a:schemeClr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/>
            </a:p>
          </p:txBody>
        </p:sp>
        <p:sp>
          <p:nvSpPr>
            <p:cNvPr id="9" name="Arco 8">
              <a:extLst>
                <a:ext uri="{FF2B5EF4-FFF2-40B4-BE49-F238E27FC236}">
                  <a16:creationId xmlns:a16="http://schemas.microsoft.com/office/drawing/2014/main" id="{97204097-C995-3977-C243-AE9D1A47DC20}"/>
                </a:ext>
              </a:extLst>
            </p:cNvPr>
            <p:cNvSpPr/>
            <p:nvPr/>
          </p:nvSpPr>
          <p:spPr>
            <a:xfrm>
              <a:off x="11486207" y="743217"/>
              <a:ext cx="11397240" cy="11397232"/>
            </a:xfrm>
            <a:prstGeom prst="arc">
              <a:avLst>
                <a:gd name="adj1" fmla="val 15418153"/>
                <a:gd name="adj2" fmla="val 3466011"/>
              </a:avLst>
            </a:prstGeom>
            <a:noFill/>
            <a:ln w="63500" cap="rnd">
              <a:solidFill>
                <a:schemeClr val="bg1">
                  <a:alpha val="50000"/>
                </a:schemeClr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365A523D-D242-A744-ADE1-D42C4C049893}"/>
              </a:ext>
            </a:extLst>
          </p:cNvPr>
          <p:cNvSpPr txBox="1"/>
          <p:nvPr/>
        </p:nvSpPr>
        <p:spPr>
          <a:xfrm>
            <a:off x="359306" y="4240153"/>
            <a:ext cx="582723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78E3D7"/>
                </a:solidFill>
                <a:latin typeface="Arial Nova" panose="020B0504020202020204" pitchFamily="34" charset="0"/>
              </a:rPr>
              <a:t>A Creatina se encaixa em todos os perfis, deve ser consumida diariamente e em qualquer momento do dia!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F9466491-1659-C3FB-961F-F7196EABDC24}"/>
              </a:ext>
            </a:extLst>
          </p:cNvPr>
          <p:cNvGrpSpPr/>
          <p:nvPr/>
        </p:nvGrpSpPr>
        <p:grpSpPr>
          <a:xfrm>
            <a:off x="4996712" y="1234899"/>
            <a:ext cx="10008338" cy="10008334"/>
            <a:chOff x="9465178" y="-1277813"/>
            <a:chExt cx="15439297" cy="15439290"/>
          </a:xfrm>
        </p:grpSpPr>
        <p:sp>
          <p:nvSpPr>
            <p:cNvPr id="11" name="Arco 10">
              <a:extLst>
                <a:ext uri="{FF2B5EF4-FFF2-40B4-BE49-F238E27FC236}">
                  <a16:creationId xmlns:a16="http://schemas.microsoft.com/office/drawing/2014/main" id="{3A57FFEA-9147-138E-A192-72A80C2755A8}"/>
                </a:ext>
              </a:extLst>
            </p:cNvPr>
            <p:cNvSpPr/>
            <p:nvPr/>
          </p:nvSpPr>
          <p:spPr>
            <a:xfrm>
              <a:off x="9465178" y="-1277813"/>
              <a:ext cx="15439297" cy="15439290"/>
            </a:xfrm>
            <a:prstGeom prst="arc">
              <a:avLst>
                <a:gd name="adj1" fmla="val 3383511"/>
                <a:gd name="adj2" fmla="val 4504648"/>
              </a:avLst>
            </a:prstGeom>
            <a:noFill/>
            <a:ln w="381000" cap="sq">
              <a:solidFill>
                <a:schemeClr val="bg1"/>
              </a:solidFill>
              <a:beve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Arco 11">
              <a:extLst>
                <a:ext uri="{FF2B5EF4-FFF2-40B4-BE49-F238E27FC236}">
                  <a16:creationId xmlns:a16="http://schemas.microsoft.com/office/drawing/2014/main" id="{CAF006B1-F1CC-7C18-4361-722CA4A28530}"/>
                </a:ext>
              </a:extLst>
            </p:cNvPr>
            <p:cNvSpPr/>
            <p:nvPr/>
          </p:nvSpPr>
          <p:spPr>
            <a:xfrm>
              <a:off x="9465178" y="-1277813"/>
              <a:ext cx="15439297" cy="15439290"/>
            </a:xfrm>
            <a:prstGeom prst="arc">
              <a:avLst>
                <a:gd name="adj1" fmla="val 6218477"/>
                <a:gd name="adj2" fmla="val 7388185"/>
              </a:avLst>
            </a:prstGeom>
            <a:noFill/>
            <a:ln w="381000" cap="sq">
              <a:solidFill>
                <a:srgbClr val="78E3D7"/>
              </a:solidFill>
              <a:beve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3" name="Elipse 12">
            <a:extLst>
              <a:ext uri="{FF2B5EF4-FFF2-40B4-BE49-F238E27FC236}">
                <a16:creationId xmlns:a16="http://schemas.microsoft.com/office/drawing/2014/main" id="{54CA2FDD-86DD-2DDE-4AA5-148E6610ADE9}"/>
              </a:ext>
            </a:extLst>
          </p:cNvPr>
          <p:cNvSpPr/>
          <p:nvPr/>
        </p:nvSpPr>
        <p:spPr>
          <a:xfrm flipV="1">
            <a:off x="442643" y="10390575"/>
            <a:ext cx="293300" cy="293300"/>
          </a:xfrm>
          <a:prstGeom prst="ellipse">
            <a:avLst/>
          </a:prstGeom>
          <a:solidFill>
            <a:srgbClr val="6AC4BA"/>
          </a:solidFill>
          <a:ln w="127000" cmpd="dbl">
            <a:solidFill>
              <a:srgbClr val="6AC4B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19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m 35">
            <a:extLst>
              <a:ext uri="{FF2B5EF4-FFF2-40B4-BE49-F238E27FC236}">
                <a16:creationId xmlns:a16="http://schemas.microsoft.com/office/drawing/2014/main" id="{87332FAA-FDFB-B95B-5F99-D81BBECE6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6518" y="1443"/>
            <a:ext cx="20102895" cy="11307878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CCE86AE-ACC0-4766-25F3-1FCF02D62BCA}"/>
              </a:ext>
            </a:extLst>
          </p:cNvPr>
          <p:cNvSpPr txBox="1"/>
          <p:nvPr/>
        </p:nvSpPr>
        <p:spPr>
          <a:xfrm>
            <a:off x="1094671" y="586523"/>
            <a:ext cx="17914759" cy="1780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sz="7915" b="1" dirty="0">
                <a:solidFill>
                  <a:srgbClr val="EFAC29"/>
                </a:solidFill>
                <a:latin typeface="Arial Black" panose="020B0A040201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COMBINAÇÕES</a:t>
            </a:r>
            <a:br>
              <a:rPr lang="pt-BR" sz="5442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</a:br>
            <a:r>
              <a:rPr lang="pt-BR" sz="4947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COM OUTROS PRODUTOS HERBALIFE</a:t>
            </a:r>
            <a:endParaRPr lang="pt-BR" sz="5442" b="1" dirty="0">
              <a:solidFill>
                <a:srgbClr val="78E3D7"/>
              </a:solidFill>
              <a:latin typeface="Arial Black" panose="020B0A04020102020204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ECE6F0F7-C914-0811-1367-3720D2386428}"/>
              </a:ext>
            </a:extLst>
          </p:cNvPr>
          <p:cNvGrpSpPr/>
          <p:nvPr/>
        </p:nvGrpSpPr>
        <p:grpSpPr>
          <a:xfrm flipH="1">
            <a:off x="3698664" y="958221"/>
            <a:ext cx="1888411" cy="426020"/>
            <a:chOff x="16875761" y="1536873"/>
            <a:chExt cx="2726888" cy="615177"/>
          </a:xfrm>
          <a:solidFill>
            <a:srgbClr val="EFAC29"/>
          </a:solidFill>
        </p:grpSpPr>
        <p:sp>
          <p:nvSpPr>
            <p:cNvPr id="28" name="Paralelogramo 27">
              <a:extLst>
                <a:ext uri="{FF2B5EF4-FFF2-40B4-BE49-F238E27FC236}">
                  <a16:creationId xmlns:a16="http://schemas.microsoft.com/office/drawing/2014/main" id="{F0F219FC-4102-B93E-3B0F-8AAA1D9C611C}"/>
                </a:ext>
              </a:extLst>
            </p:cNvPr>
            <p:cNvSpPr/>
            <p:nvPr/>
          </p:nvSpPr>
          <p:spPr>
            <a:xfrm rot="10800000" flipH="1">
              <a:off x="17518472" y="1536875"/>
              <a:ext cx="2084177" cy="615175"/>
            </a:xfrm>
            <a:prstGeom prst="parallelogram">
              <a:avLst>
                <a:gd name="adj" fmla="val 99397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19"/>
            </a:p>
          </p:txBody>
        </p:sp>
        <p:sp>
          <p:nvSpPr>
            <p:cNvPr id="29" name="Paralelogramo 28">
              <a:extLst>
                <a:ext uri="{FF2B5EF4-FFF2-40B4-BE49-F238E27FC236}">
                  <a16:creationId xmlns:a16="http://schemas.microsoft.com/office/drawing/2014/main" id="{FC6B7A4A-3244-8E5A-307B-683C3975E2D3}"/>
                </a:ext>
              </a:extLst>
            </p:cNvPr>
            <p:cNvSpPr/>
            <p:nvPr/>
          </p:nvSpPr>
          <p:spPr>
            <a:xfrm rot="10800000" flipH="1">
              <a:off x="16875761" y="1536873"/>
              <a:ext cx="1477485" cy="615175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19"/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41EEC403-B503-B803-814E-6B93B252AD42}"/>
              </a:ext>
            </a:extLst>
          </p:cNvPr>
          <p:cNvGrpSpPr/>
          <p:nvPr/>
        </p:nvGrpSpPr>
        <p:grpSpPr>
          <a:xfrm>
            <a:off x="14511827" y="958221"/>
            <a:ext cx="1888411" cy="426020"/>
            <a:chOff x="16875761" y="1536873"/>
            <a:chExt cx="2726888" cy="615177"/>
          </a:xfrm>
          <a:solidFill>
            <a:srgbClr val="EFAC29"/>
          </a:solidFill>
        </p:grpSpPr>
        <p:sp>
          <p:nvSpPr>
            <p:cNvPr id="31" name="Paralelogramo 30">
              <a:extLst>
                <a:ext uri="{FF2B5EF4-FFF2-40B4-BE49-F238E27FC236}">
                  <a16:creationId xmlns:a16="http://schemas.microsoft.com/office/drawing/2014/main" id="{0A8638C5-C1D2-5FFE-41D3-161B94E52B99}"/>
                </a:ext>
              </a:extLst>
            </p:cNvPr>
            <p:cNvSpPr/>
            <p:nvPr/>
          </p:nvSpPr>
          <p:spPr>
            <a:xfrm rot="10800000" flipH="1">
              <a:off x="17518472" y="1536875"/>
              <a:ext cx="2084177" cy="615175"/>
            </a:xfrm>
            <a:prstGeom prst="parallelogram">
              <a:avLst>
                <a:gd name="adj" fmla="val 99397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19"/>
            </a:p>
          </p:txBody>
        </p:sp>
        <p:sp>
          <p:nvSpPr>
            <p:cNvPr id="32" name="Paralelogramo 31">
              <a:extLst>
                <a:ext uri="{FF2B5EF4-FFF2-40B4-BE49-F238E27FC236}">
                  <a16:creationId xmlns:a16="http://schemas.microsoft.com/office/drawing/2014/main" id="{0D9F7C99-D805-EB97-6B85-CC0E471F0AB7}"/>
                </a:ext>
              </a:extLst>
            </p:cNvPr>
            <p:cNvSpPr/>
            <p:nvPr/>
          </p:nvSpPr>
          <p:spPr>
            <a:xfrm rot="10800000" flipH="1">
              <a:off x="16875761" y="1536873"/>
              <a:ext cx="1477485" cy="615175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19"/>
            </a:p>
          </p:txBody>
        </p:sp>
      </p:grpSp>
      <p:pic>
        <p:nvPicPr>
          <p:cNvPr id="49" name="Imagem 48">
            <a:extLst>
              <a:ext uri="{FF2B5EF4-FFF2-40B4-BE49-F238E27FC236}">
                <a16:creationId xmlns:a16="http://schemas.microsoft.com/office/drawing/2014/main" id="{1C0E7388-ACDB-8B74-D1B4-8AE3B96F17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7" t="45157" r="41399"/>
          <a:stretch/>
        </p:blipFill>
        <p:spPr>
          <a:xfrm>
            <a:off x="3559346" y="6474039"/>
            <a:ext cx="5765671" cy="4258729"/>
          </a:xfrm>
          <a:prstGeom prst="rect">
            <a:avLst/>
          </a:prstGeom>
        </p:spPr>
      </p:pic>
      <p:pic>
        <p:nvPicPr>
          <p:cNvPr id="51" name="Imagem 50">
            <a:extLst>
              <a:ext uri="{FF2B5EF4-FFF2-40B4-BE49-F238E27FC236}">
                <a16:creationId xmlns:a16="http://schemas.microsoft.com/office/drawing/2014/main" id="{C6A14C17-9F0C-9DCE-B706-EBC3F81D27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1" t="43062" r="23122" b="-1"/>
          <a:stretch/>
        </p:blipFill>
        <p:spPr>
          <a:xfrm>
            <a:off x="7914786" y="6284902"/>
            <a:ext cx="5491592" cy="4536788"/>
          </a:xfrm>
          <a:prstGeom prst="rect">
            <a:avLst/>
          </a:prstGeom>
        </p:spPr>
      </p:pic>
      <p:pic>
        <p:nvPicPr>
          <p:cNvPr id="54" name="Imagem 53">
            <a:extLst>
              <a:ext uri="{FF2B5EF4-FFF2-40B4-BE49-F238E27FC236}">
                <a16:creationId xmlns:a16="http://schemas.microsoft.com/office/drawing/2014/main" id="{15093016-2A68-D534-9B06-0C4CA585CB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1" t="48017" r="49997"/>
          <a:stretch/>
        </p:blipFill>
        <p:spPr>
          <a:xfrm>
            <a:off x="-239960" y="6598321"/>
            <a:ext cx="4882463" cy="397080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CC301CC-5F3C-33EA-6CB9-5AE55D78E0DC}"/>
              </a:ext>
            </a:extLst>
          </p:cNvPr>
          <p:cNvSpPr txBox="1"/>
          <p:nvPr/>
        </p:nvSpPr>
        <p:spPr>
          <a:xfrm>
            <a:off x="112974" y="4135475"/>
            <a:ext cx="4290141" cy="1599113"/>
          </a:xfrm>
          <a:prstGeom prst="rect">
            <a:avLst/>
          </a:prstGeom>
          <a:noFill/>
        </p:spPr>
        <p:txBody>
          <a:bodyPr wrap="square" lIns="75395" tIns="37698" rIns="75395" bIns="37698" anchor="t">
            <a:spAutoFit/>
          </a:bodyPr>
          <a:lstStyle/>
          <a:p>
            <a:pPr algn="ctr"/>
            <a:r>
              <a:rPr lang="pt-BR" sz="2474" b="1" dirty="0">
                <a:solidFill>
                  <a:srgbClr val="EFAC29"/>
                </a:solidFill>
                <a:latin typeface="Arial Nova"/>
              </a:rPr>
              <a:t>Em shots matinais realizados diariamente </a:t>
            </a:r>
            <a:r>
              <a:rPr lang="pt-BR" sz="2474" dirty="0">
                <a:solidFill>
                  <a:schemeClr val="bg1"/>
                </a:solidFill>
                <a:latin typeface="Arial Nova"/>
              </a:rPr>
              <a:t>(Glutamina + </a:t>
            </a:r>
            <a:r>
              <a:rPr lang="pt-BR" sz="2474" dirty="0" err="1">
                <a:solidFill>
                  <a:schemeClr val="bg1"/>
                </a:solidFill>
                <a:latin typeface="Arial Nova"/>
              </a:rPr>
              <a:t>Fiber</a:t>
            </a:r>
            <a:r>
              <a:rPr lang="pt-BR" sz="2474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pt-BR" sz="2474" dirty="0" err="1">
                <a:solidFill>
                  <a:schemeClr val="bg1"/>
                </a:solidFill>
                <a:latin typeface="Arial Nova"/>
              </a:rPr>
              <a:t>Immune</a:t>
            </a:r>
            <a:r>
              <a:rPr lang="pt-BR" sz="2474" dirty="0">
                <a:solidFill>
                  <a:schemeClr val="bg1"/>
                </a:solidFill>
                <a:latin typeface="Arial Nova"/>
              </a:rPr>
              <a:t> + Herbal </a:t>
            </a:r>
            <a:r>
              <a:rPr lang="pt-BR" sz="2474" dirty="0" err="1">
                <a:solidFill>
                  <a:schemeClr val="bg1"/>
                </a:solidFill>
                <a:latin typeface="Arial Nova"/>
              </a:rPr>
              <a:t>Concentrate</a:t>
            </a:r>
            <a:r>
              <a:rPr lang="pt-BR" sz="2474" dirty="0">
                <a:solidFill>
                  <a:schemeClr val="bg1"/>
                </a:solidFill>
                <a:latin typeface="Arial Nova"/>
              </a:rPr>
              <a:t>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CB04572-EA9C-09C5-6449-8106B0779891}"/>
              </a:ext>
            </a:extLst>
          </p:cNvPr>
          <p:cNvSpPr txBox="1"/>
          <p:nvPr/>
        </p:nvSpPr>
        <p:spPr>
          <a:xfrm>
            <a:off x="4593957" y="4135475"/>
            <a:ext cx="3373126" cy="1218368"/>
          </a:xfrm>
          <a:prstGeom prst="rect">
            <a:avLst/>
          </a:prstGeom>
          <a:noFill/>
        </p:spPr>
        <p:txBody>
          <a:bodyPr wrap="square" lIns="75395" tIns="37698" rIns="75395" bIns="37698" anchor="t">
            <a:spAutoFit/>
          </a:bodyPr>
          <a:lstStyle/>
          <a:p>
            <a:pPr algn="ctr"/>
            <a:r>
              <a:rPr lang="pt-BR" sz="2474" b="1" dirty="0">
                <a:solidFill>
                  <a:srgbClr val="EFAC29"/>
                </a:solidFill>
                <a:latin typeface="Arial Nova"/>
              </a:rPr>
              <a:t>Misturada </a:t>
            </a:r>
            <a:br>
              <a:rPr lang="pt-BR" sz="2474" b="1" dirty="0">
                <a:latin typeface="Arial Nova" panose="020B0504020202020204" pitchFamily="34" charset="0"/>
              </a:rPr>
            </a:br>
            <a:r>
              <a:rPr lang="pt-BR" sz="2474" b="1" dirty="0">
                <a:solidFill>
                  <a:srgbClr val="EFAC29"/>
                </a:solidFill>
                <a:latin typeface="Arial Nova"/>
              </a:rPr>
              <a:t>no pré-treino</a:t>
            </a:r>
            <a:br>
              <a:rPr lang="pt-BR" sz="2474" b="1" dirty="0">
                <a:latin typeface="Arial Nova" panose="020B0504020202020204" pitchFamily="34" charset="0"/>
              </a:rPr>
            </a:br>
            <a:r>
              <a:rPr lang="pt-BR" sz="2474" dirty="0">
                <a:solidFill>
                  <a:schemeClr val="bg1"/>
                </a:solidFill>
                <a:latin typeface="Arial Nova"/>
              </a:rPr>
              <a:t>(com </a:t>
            </a:r>
            <a:r>
              <a:rPr lang="pt-BR" sz="2474" dirty="0" err="1">
                <a:solidFill>
                  <a:schemeClr val="bg1"/>
                </a:solidFill>
                <a:latin typeface="Arial Nova"/>
              </a:rPr>
              <a:t>Liftoff</a:t>
            </a:r>
            <a:r>
              <a:rPr lang="pt-BR" sz="2474" dirty="0">
                <a:solidFill>
                  <a:schemeClr val="bg1"/>
                </a:solidFill>
                <a:latin typeface="Arial Nova"/>
              </a:rPr>
              <a:t>)</a:t>
            </a:r>
            <a:endParaRPr lang="pt-BR" sz="2309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FBCDA6F-0DE7-724C-FC67-CE5EF0B36E16}"/>
              </a:ext>
            </a:extLst>
          </p:cNvPr>
          <p:cNvSpPr txBox="1"/>
          <p:nvPr/>
        </p:nvSpPr>
        <p:spPr>
          <a:xfrm>
            <a:off x="8240601" y="4123950"/>
            <a:ext cx="5559558" cy="1979859"/>
          </a:xfrm>
          <a:prstGeom prst="rect">
            <a:avLst/>
          </a:prstGeom>
          <a:noFill/>
        </p:spPr>
        <p:txBody>
          <a:bodyPr wrap="square" lIns="75395" tIns="37698" rIns="75395" bIns="37698" anchor="t">
            <a:spAutoFit/>
          </a:bodyPr>
          <a:lstStyle/>
          <a:p>
            <a:pPr algn="ctr"/>
            <a:r>
              <a:rPr lang="pt-BR" sz="2474" b="1" dirty="0">
                <a:solidFill>
                  <a:srgbClr val="EFAC29"/>
                </a:solidFill>
                <a:latin typeface="Arial Nova"/>
              </a:rPr>
              <a:t>Para praticantes de atividade física</a:t>
            </a:r>
            <a:r>
              <a:rPr lang="pt-BR" sz="2474" dirty="0">
                <a:solidFill>
                  <a:schemeClr val="bg1"/>
                </a:solidFill>
                <a:latin typeface="Arial Nova"/>
              </a:rPr>
              <a:t>,</a:t>
            </a:r>
            <a:br>
              <a:rPr lang="pt-BR" sz="2474" dirty="0">
                <a:latin typeface="Arial Nova" panose="020B0504020202020204" pitchFamily="34" charset="0"/>
              </a:rPr>
            </a:br>
            <a:r>
              <a:rPr lang="pt-BR" sz="2474" dirty="0">
                <a:solidFill>
                  <a:schemeClr val="bg1"/>
                </a:solidFill>
                <a:latin typeface="Arial Nova"/>
              </a:rPr>
              <a:t>é interessante que o aporte proteico diário seja fornecido, então é importante o consumo em conjunto com o Whey </a:t>
            </a:r>
            <a:r>
              <a:rPr lang="pt-BR" sz="2474" dirty="0" err="1">
                <a:solidFill>
                  <a:schemeClr val="bg1"/>
                </a:solidFill>
                <a:latin typeface="Arial Nova"/>
              </a:rPr>
              <a:t>Protein</a:t>
            </a:r>
            <a:endParaRPr lang="pt-BR" sz="2309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02C84A04-0F9F-A9D3-7FAF-C5AC1ADC1159}"/>
              </a:ext>
            </a:extLst>
          </p:cNvPr>
          <p:cNvCxnSpPr>
            <a:cxnSpLocks/>
          </p:cNvCxnSpPr>
          <p:nvPr/>
        </p:nvCxnSpPr>
        <p:spPr>
          <a:xfrm>
            <a:off x="2" y="3724266"/>
            <a:ext cx="20104100" cy="0"/>
          </a:xfrm>
          <a:prstGeom prst="line">
            <a:avLst/>
          </a:prstGeom>
          <a:solidFill>
            <a:srgbClr val="42A146"/>
          </a:solidFill>
          <a:ln w="38100">
            <a:solidFill>
              <a:srgbClr val="EFAC2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4" name="Elipse 23">
            <a:extLst>
              <a:ext uri="{FF2B5EF4-FFF2-40B4-BE49-F238E27FC236}">
                <a16:creationId xmlns:a16="http://schemas.microsoft.com/office/drawing/2014/main" id="{CCF62EB7-8336-55CC-C335-5379A0142186}"/>
              </a:ext>
            </a:extLst>
          </p:cNvPr>
          <p:cNvSpPr/>
          <p:nvPr/>
        </p:nvSpPr>
        <p:spPr>
          <a:xfrm rot="5400000" flipV="1">
            <a:off x="10937499" y="3577616"/>
            <a:ext cx="293300" cy="293300"/>
          </a:xfrm>
          <a:prstGeom prst="ellipse">
            <a:avLst/>
          </a:prstGeom>
          <a:solidFill>
            <a:srgbClr val="EFAC29"/>
          </a:solidFill>
          <a:ln w="127000" cmpd="dbl">
            <a:solidFill>
              <a:srgbClr val="EFAC2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19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6683EA21-5E25-546A-FDAF-B2DF3C0522B5}"/>
              </a:ext>
            </a:extLst>
          </p:cNvPr>
          <p:cNvSpPr/>
          <p:nvPr/>
        </p:nvSpPr>
        <p:spPr>
          <a:xfrm rot="5400000" flipV="1">
            <a:off x="2115065" y="3577616"/>
            <a:ext cx="293300" cy="293300"/>
          </a:xfrm>
          <a:prstGeom prst="ellipse">
            <a:avLst/>
          </a:prstGeom>
          <a:solidFill>
            <a:srgbClr val="EFAC29"/>
          </a:solidFill>
          <a:ln w="127000" cmpd="dbl">
            <a:solidFill>
              <a:srgbClr val="EFAC2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19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A4745022-6149-A5F7-F084-A2738FC4CDF4}"/>
              </a:ext>
            </a:extLst>
          </p:cNvPr>
          <p:cNvSpPr/>
          <p:nvPr/>
        </p:nvSpPr>
        <p:spPr>
          <a:xfrm rot="5400000" flipV="1">
            <a:off x="6038424" y="3532880"/>
            <a:ext cx="293300" cy="293300"/>
          </a:xfrm>
          <a:prstGeom prst="ellipse">
            <a:avLst/>
          </a:prstGeom>
          <a:solidFill>
            <a:srgbClr val="EFAC29"/>
          </a:solidFill>
          <a:ln w="127000" cmpd="dbl">
            <a:solidFill>
              <a:srgbClr val="EFAC2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19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8A67C839-8B15-20DD-6629-8F0C04B5E43E}"/>
              </a:ext>
            </a:extLst>
          </p:cNvPr>
          <p:cNvSpPr/>
          <p:nvPr/>
        </p:nvSpPr>
        <p:spPr>
          <a:xfrm rot="5400000" flipV="1">
            <a:off x="16239208" y="3598072"/>
            <a:ext cx="293300" cy="293300"/>
          </a:xfrm>
          <a:prstGeom prst="ellipse">
            <a:avLst/>
          </a:prstGeom>
          <a:solidFill>
            <a:srgbClr val="EFAC29"/>
          </a:solidFill>
          <a:ln w="127000" cmpd="dbl">
            <a:solidFill>
              <a:srgbClr val="EFAC2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19"/>
          </a:p>
        </p:txBody>
      </p:sp>
      <p:pic>
        <p:nvPicPr>
          <p:cNvPr id="9" name="Imagem 51">
            <a:extLst>
              <a:ext uri="{FF2B5EF4-FFF2-40B4-BE49-F238E27FC236}">
                <a16:creationId xmlns:a16="http://schemas.microsoft.com/office/drawing/2014/main" id="{864ED34E-9EF5-7608-BF27-5D1F37CB4C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02" t="39434"/>
          <a:stretch/>
        </p:blipFill>
        <p:spPr>
          <a:xfrm>
            <a:off x="13400941" y="5657758"/>
            <a:ext cx="5250264" cy="4901736"/>
          </a:xfrm>
          <a:prstGeom prst="rect">
            <a:avLst/>
          </a:prstGeom>
        </p:spPr>
      </p:pic>
      <p:sp>
        <p:nvSpPr>
          <p:cNvPr id="12" name="CaixaDeTexto 7">
            <a:extLst>
              <a:ext uri="{FF2B5EF4-FFF2-40B4-BE49-F238E27FC236}">
                <a16:creationId xmlns:a16="http://schemas.microsoft.com/office/drawing/2014/main" id="{35EA29DE-1979-9853-06DA-2815B14C3199}"/>
              </a:ext>
            </a:extLst>
          </p:cNvPr>
          <p:cNvSpPr txBox="1"/>
          <p:nvPr/>
        </p:nvSpPr>
        <p:spPr>
          <a:xfrm>
            <a:off x="14395405" y="4135475"/>
            <a:ext cx="4250650" cy="1979859"/>
          </a:xfrm>
          <a:prstGeom prst="rect">
            <a:avLst/>
          </a:prstGeom>
          <a:noFill/>
        </p:spPr>
        <p:txBody>
          <a:bodyPr wrap="square" lIns="75395" tIns="37698" rIns="75395" bIns="37698" anchor="t">
            <a:spAutoFit/>
          </a:bodyPr>
          <a:lstStyle/>
          <a:p>
            <a:pPr algn="ctr"/>
            <a:r>
              <a:rPr lang="pt-BR" sz="2474" b="1" dirty="0">
                <a:solidFill>
                  <a:srgbClr val="EFAC29"/>
                </a:solidFill>
                <a:latin typeface="Arial Nova"/>
              </a:rPr>
              <a:t>Para o controle</a:t>
            </a:r>
            <a:br>
              <a:rPr lang="pt-BR" sz="2474" b="1" dirty="0">
                <a:latin typeface="Arial Nova" panose="020B0504020202020204" pitchFamily="34" charset="0"/>
              </a:rPr>
            </a:br>
            <a:r>
              <a:rPr lang="pt-BR" sz="2474" b="1" dirty="0">
                <a:solidFill>
                  <a:srgbClr val="EFAC29"/>
                </a:solidFill>
                <a:latin typeface="Arial Nova"/>
              </a:rPr>
              <a:t>de peso: </a:t>
            </a:r>
          </a:p>
          <a:p>
            <a:pPr algn="ctr"/>
            <a:r>
              <a:rPr lang="pt-BR" sz="2474" dirty="0">
                <a:solidFill>
                  <a:schemeClr val="bg1"/>
                </a:solidFill>
                <a:latin typeface="Arial Nova"/>
              </a:rPr>
              <a:t>uso em conjunto com Shake, Chá, </a:t>
            </a:r>
            <a:r>
              <a:rPr lang="pt-BR" sz="2474" dirty="0" err="1">
                <a:solidFill>
                  <a:schemeClr val="bg1"/>
                </a:solidFill>
                <a:latin typeface="Arial Nova"/>
              </a:rPr>
              <a:t>Fiber</a:t>
            </a:r>
            <a:r>
              <a:rPr lang="pt-BR" sz="2474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pt-BR" sz="2474" dirty="0" err="1">
                <a:solidFill>
                  <a:schemeClr val="bg1"/>
                </a:solidFill>
                <a:latin typeface="Arial Nova"/>
              </a:rPr>
              <a:t>Concentrate</a:t>
            </a:r>
            <a:r>
              <a:rPr lang="pt-BR" sz="2474" dirty="0">
                <a:solidFill>
                  <a:schemeClr val="bg1"/>
                </a:solidFill>
                <a:latin typeface="Arial Nova"/>
              </a:rPr>
              <a:t> </a:t>
            </a:r>
            <a:br>
              <a:rPr lang="pt-BR" sz="2474" dirty="0">
                <a:latin typeface="Arial Nova"/>
              </a:rPr>
            </a:br>
            <a:r>
              <a:rPr lang="pt-BR" sz="2474" dirty="0">
                <a:solidFill>
                  <a:schemeClr val="bg1"/>
                </a:solidFill>
                <a:latin typeface="Arial Nova"/>
              </a:rPr>
              <a:t>e Shape </a:t>
            </a:r>
            <a:r>
              <a:rPr lang="pt-BR" sz="2474" dirty="0" err="1">
                <a:solidFill>
                  <a:schemeClr val="bg1"/>
                </a:solidFill>
                <a:latin typeface="Arial Nova"/>
              </a:rPr>
              <a:t>Control</a:t>
            </a:r>
            <a:endParaRPr lang="pt-BR" sz="2474" dirty="0">
              <a:solidFill>
                <a:schemeClr val="bg1"/>
              </a:solidFill>
              <a:latin typeface="Arial Nova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FE247CA-C904-7B92-0276-D4A1C5F654B4}"/>
              </a:ext>
            </a:extLst>
          </p:cNvPr>
          <p:cNvSpPr txBox="1"/>
          <p:nvPr/>
        </p:nvSpPr>
        <p:spPr>
          <a:xfrm>
            <a:off x="3493430" y="2307635"/>
            <a:ext cx="62490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Arial Nova" panose="020B0504020202020204" pitchFamily="34" charset="0"/>
              </a:rPr>
              <a:t>Oriente seu cliente a utilizar a Creatina Premium em momentos que acontecem todos os dias para facilitar a ingestão e o uso contínuo.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D00A744-DCFE-D515-156D-54D6A1D9AF4B}"/>
              </a:ext>
            </a:extLst>
          </p:cNvPr>
          <p:cNvSpPr txBox="1"/>
          <p:nvPr/>
        </p:nvSpPr>
        <p:spPr>
          <a:xfrm>
            <a:off x="10385800" y="2303491"/>
            <a:ext cx="62490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Arial Nova" panose="020B0504020202020204" pitchFamily="34" charset="0"/>
              </a:rPr>
              <a:t>A Creatina Premium não altera o sabor, a textura e o aspecto de outros produtos.</a:t>
            </a:r>
          </a:p>
          <a:p>
            <a:pPr algn="ctr"/>
            <a:r>
              <a:rPr lang="pt-BR" sz="2000" dirty="0">
                <a:solidFill>
                  <a:schemeClr val="bg1"/>
                </a:solidFill>
                <a:latin typeface="Arial Nova" panose="020B0504020202020204" pitchFamily="34" charset="0"/>
              </a:rPr>
              <a:t>A Creatina Premium é 0 calorias.</a:t>
            </a: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F77EC3FC-B599-E340-30CA-B41BF8AECC91}"/>
              </a:ext>
            </a:extLst>
          </p:cNvPr>
          <p:cNvSpPr/>
          <p:nvPr/>
        </p:nvSpPr>
        <p:spPr>
          <a:xfrm>
            <a:off x="19272645" y="10349858"/>
            <a:ext cx="591185" cy="708660"/>
          </a:xfrm>
          <a:custGeom>
            <a:avLst/>
            <a:gdLst/>
            <a:ahLst/>
            <a:cxnLst/>
            <a:rect l="l" t="t" r="r" b="b"/>
            <a:pathLst>
              <a:path w="591184" h="708659">
                <a:moveTo>
                  <a:pt x="342214" y="441693"/>
                </a:moveTo>
                <a:lnTo>
                  <a:pt x="331495" y="424535"/>
                </a:lnTo>
                <a:lnTo>
                  <a:pt x="320967" y="405003"/>
                </a:lnTo>
                <a:lnTo>
                  <a:pt x="310438" y="383565"/>
                </a:lnTo>
                <a:lnTo>
                  <a:pt x="282359" y="323710"/>
                </a:lnTo>
                <a:lnTo>
                  <a:pt x="263118" y="286283"/>
                </a:lnTo>
                <a:lnTo>
                  <a:pt x="241173" y="250164"/>
                </a:lnTo>
                <a:lnTo>
                  <a:pt x="215709" y="217170"/>
                </a:lnTo>
                <a:lnTo>
                  <a:pt x="185915" y="189090"/>
                </a:lnTo>
                <a:lnTo>
                  <a:pt x="150990" y="167703"/>
                </a:lnTo>
                <a:lnTo>
                  <a:pt x="110109" y="154825"/>
                </a:lnTo>
                <a:lnTo>
                  <a:pt x="62471" y="152234"/>
                </a:lnTo>
                <a:lnTo>
                  <a:pt x="6908" y="161734"/>
                </a:lnTo>
                <a:lnTo>
                  <a:pt x="0" y="163703"/>
                </a:lnTo>
                <a:lnTo>
                  <a:pt x="10706" y="180708"/>
                </a:lnTo>
                <a:lnTo>
                  <a:pt x="21234" y="200266"/>
                </a:lnTo>
                <a:lnTo>
                  <a:pt x="31762" y="221780"/>
                </a:lnTo>
                <a:lnTo>
                  <a:pt x="59931" y="281787"/>
                </a:lnTo>
                <a:lnTo>
                  <a:pt x="79222" y="319290"/>
                </a:lnTo>
                <a:lnTo>
                  <a:pt x="101193" y="355447"/>
                </a:lnTo>
                <a:lnTo>
                  <a:pt x="126657" y="388467"/>
                </a:lnTo>
                <a:lnTo>
                  <a:pt x="156451" y="416560"/>
                </a:lnTo>
                <a:lnTo>
                  <a:pt x="191376" y="437908"/>
                </a:lnTo>
                <a:lnTo>
                  <a:pt x="232283" y="450748"/>
                </a:lnTo>
                <a:lnTo>
                  <a:pt x="279984" y="453263"/>
                </a:lnTo>
                <a:lnTo>
                  <a:pt x="335292" y="443674"/>
                </a:lnTo>
                <a:lnTo>
                  <a:pt x="342214" y="441693"/>
                </a:lnTo>
                <a:close/>
              </a:path>
              <a:path w="591184" h="708659">
                <a:moveTo>
                  <a:pt x="589775" y="410210"/>
                </a:moveTo>
                <a:lnTo>
                  <a:pt x="579882" y="363499"/>
                </a:lnTo>
                <a:lnTo>
                  <a:pt x="556310" y="312572"/>
                </a:lnTo>
                <a:lnTo>
                  <a:pt x="554990" y="310603"/>
                </a:lnTo>
                <a:lnTo>
                  <a:pt x="552678" y="306311"/>
                </a:lnTo>
                <a:lnTo>
                  <a:pt x="538937" y="321094"/>
                </a:lnTo>
                <a:lnTo>
                  <a:pt x="522744" y="336296"/>
                </a:lnTo>
                <a:lnTo>
                  <a:pt x="504647" y="351993"/>
                </a:lnTo>
                <a:lnTo>
                  <a:pt x="453885" y="394576"/>
                </a:lnTo>
                <a:lnTo>
                  <a:pt x="422643" y="422833"/>
                </a:lnTo>
                <a:lnTo>
                  <a:pt x="393369" y="453339"/>
                </a:lnTo>
                <a:lnTo>
                  <a:pt x="368033" y="486422"/>
                </a:lnTo>
                <a:lnTo>
                  <a:pt x="348576" y="522389"/>
                </a:lnTo>
                <a:lnTo>
                  <a:pt x="336943" y="561568"/>
                </a:lnTo>
                <a:lnTo>
                  <a:pt x="335102" y="604278"/>
                </a:lnTo>
                <a:lnTo>
                  <a:pt x="344982" y="650836"/>
                </a:lnTo>
                <a:lnTo>
                  <a:pt x="368566" y="701573"/>
                </a:lnTo>
                <a:lnTo>
                  <a:pt x="368566" y="701890"/>
                </a:lnTo>
                <a:lnTo>
                  <a:pt x="369887" y="703872"/>
                </a:lnTo>
                <a:lnTo>
                  <a:pt x="372186" y="708152"/>
                </a:lnTo>
                <a:lnTo>
                  <a:pt x="385927" y="693381"/>
                </a:lnTo>
                <a:lnTo>
                  <a:pt x="402120" y="678180"/>
                </a:lnTo>
                <a:lnTo>
                  <a:pt x="420217" y="662482"/>
                </a:lnTo>
                <a:lnTo>
                  <a:pt x="470979" y="620001"/>
                </a:lnTo>
                <a:lnTo>
                  <a:pt x="502221" y="591807"/>
                </a:lnTo>
                <a:lnTo>
                  <a:pt x="531495" y="561340"/>
                </a:lnTo>
                <a:lnTo>
                  <a:pt x="556831" y="528269"/>
                </a:lnTo>
                <a:lnTo>
                  <a:pt x="576300" y="492277"/>
                </a:lnTo>
                <a:lnTo>
                  <a:pt x="587921" y="453021"/>
                </a:lnTo>
                <a:lnTo>
                  <a:pt x="589775" y="410210"/>
                </a:lnTo>
                <a:close/>
              </a:path>
              <a:path w="591184" h="708659">
                <a:moveTo>
                  <a:pt x="590765" y="104051"/>
                </a:moveTo>
                <a:lnTo>
                  <a:pt x="580872" y="57416"/>
                </a:lnTo>
                <a:lnTo>
                  <a:pt x="557288" y="6591"/>
                </a:lnTo>
                <a:lnTo>
                  <a:pt x="557288" y="6261"/>
                </a:lnTo>
                <a:lnTo>
                  <a:pt x="555980" y="4292"/>
                </a:lnTo>
                <a:lnTo>
                  <a:pt x="553669" y="0"/>
                </a:lnTo>
                <a:lnTo>
                  <a:pt x="539927" y="14770"/>
                </a:lnTo>
                <a:lnTo>
                  <a:pt x="523735" y="29972"/>
                </a:lnTo>
                <a:lnTo>
                  <a:pt x="505637" y="45669"/>
                </a:lnTo>
                <a:lnTo>
                  <a:pt x="454875" y="88252"/>
                </a:lnTo>
                <a:lnTo>
                  <a:pt x="423633" y="116522"/>
                </a:lnTo>
                <a:lnTo>
                  <a:pt x="394360" y="147053"/>
                </a:lnTo>
                <a:lnTo>
                  <a:pt x="369023" y="180162"/>
                </a:lnTo>
                <a:lnTo>
                  <a:pt x="349554" y="216192"/>
                </a:lnTo>
                <a:lnTo>
                  <a:pt x="337934" y="255447"/>
                </a:lnTo>
                <a:lnTo>
                  <a:pt x="336080" y="298272"/>
                </a:lnTo>
                <a:lnTo>
                  <a:pt x="345973" y="344982"/>
                </a:lnTo>
                <a:lnTo>
                  <a:pt x="369544" y="395909"/>
                </a:lnTo>
                <a:lnTo>
                  <a:pt x="370865" y="397891"/>
                </a:lnTo>
                <a:lnTo>
                  <a:pt x="373176" y="402170"/>
                </a:lnTo>
                <a:lnTo>
                  <a:pt x="386918" y="387400"/>
                </a:lnTo>
                <a:lnTo>
                  <a:pt x="403098" y="372198"/>
                </a:lnTo>
                <a:lnTo>
                  <a:pt x="421195" y="356501"/>
                </a:lnTo>
                <a:lnTo>
                  <a:pt x="471957" y="313918"/>
                </a:lnTo>
                <a:lnTo>
                  <a:pt x="503212" y="285648"/>
                </a:lnTo>
                <a:lnTo>
                  <a:pt x="532485" y="255130"/>
                </a:lnTo>
                <a:lnTo>
                  <a:pt x="557822" y="222034"/>
                </a:lnTo>
                <a:lnTo>
                  <a:pt x="577278" y="186042"/>
                </a:lnTo>
                <a:lnTo>
                  <a:pt x="588911" y="146812"/>
                </a:lnTo>
                <a:lnTo>
                  <a:pt x="590765" y="1040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655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5D695-CD7B-93B8-9D20-8716AB214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m 35">
            <a:extLst>
              <a:ext uri="{FF2B5EF4-FFF2-40B4-BE49-F238E27FC236}">
                <a16:creationId xmlns:a16="http://schemas.microsoft.com/office/drawing/2014/main" id="{1A3E7DA5-D406-1BD8-2D0D-1896356B6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3"/>
            <a:ext cx="20102895" cy="11307878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181469D-93F7-B864-038F-1E58116F1EC1}"/>
              </a:ext>
            </a:extLst>
          </p:cNvPr>
          <p:cNvSpPr txBox="1"/>
          <p:nvPr/>
        </p:nvSpPr>
        <p:spPr>
          <a:xfrm>
            <a:off x="1094671" y="586523"/>
            <a:ext cx="17914759" cy="1780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sz="7915" b="1" dirty="0">
                <a:solidFill>
                  <a:srgbClr val="EFAC29"/>
                </a:solidFill>
                <a:latin typeface="Arial Black" panose="020B0A040201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COMBINAÇÕES</a:t>
            </a:r>
            <a:br>
              <a:rPr lang="pt-BR" sz="5442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</a:br>
            <a:r>
              <a:rPr lang="pt-BR" sz="4947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COM OUTROS PRODUTOS HERBALIFE</a:t>
            </a:r>
            <a:endParaRPr lang="pt-BR" sz="5442" b="1" dirty="0">
              <a:solidFill>
                <a:srgbClr val="78E3D7"/>
              </a:solidFill>
              <a:latin typeface="Arial Black" panose="020B0A04020102020204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BD382FE2-291D-70D9-ACC4-F4FC5CC21797}"/>
              </a:ext>
            </a:extLst>
          </p:cNvPr>
          <p:cNvGrpSpPr/>
          <p:nvPr/>
        </p:nvGrpSpPr>
        <p:grpSpPr>
          <a:xfrm flipH="1">
            <a:off x="3698664" y="958221"/>
            <a:ext cx="1888411" cy="426020"/>
            <a:chOff x="16875761" y="1536873"/>
            <a:chExt cx="2726888" cy="615177"/>
          </a:xfrm>
          <a:solidFill>
            <a:srgbClr val="EFAC29"/>
          </a:solidFill>
        </p:grpSpPr>
        <p:sp>
          <p:nvSpPr>
            <p:cNvPr id="28" name="Paralelogramo 27">
              <a:extLst>
                <a:ext uri="{FF2B5EF4-FFF2-40B4-BE49-F238E27FC236}">
                  <a16:creationId xmlns:a16="http://schemas.microsoft.com/office/drawing/2014/main" id="{065D899E-BEE7-87B6-B066-DBDC9309C2C7}"/>
                </a:ext>
              </a:extLst>
            </p:cNvPr>
            <p:cNvSpPr/>
            <p:nvPr/>
          </p:nvSpPr>
          <p:spPr>
            <a:xfrm rot="10800000" flipH="1">
              <a:off x="17518472" y="1536875"/>
              <a:ext cx="2084177" cy="615175"/>
            </a:xfrm>
            <a:prstGeom prst="parallelogram">
              <a:avLst>
                <a:gd name="adj" fmla="val 99397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19"/>
            </a:p>
          </p:txBody>
        </p:sp>
        <p:sp>
          <p:nvSpPr>
            <p:cNvPr id="29" name="Paralelogramo 28">
              <a:extLst>
                <a:ext uri="{FF2B5EF4-FFF2-40B4-BE49-F238E27FC236}">
                  <a16:creationId xmlns:a16="http://schemas.microsoft.com/office/drawing/2014/main" id="{A0033231-E5C3-52ED-5016-5E4B7DCDBE98}"/>
                </a:ext>
              </a:extLst>
            </p:cNvPr>
            <p:cNvSpPr/>
            <p:nvPr/>
          </p:nvSpPr>
          <p:spPr>
            <a:xfrm rot="10800000" flipH="1">
              <a:off x="16875761" y="1536873"/>
              <a:ext cx="1477485" cy="615175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19"/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784F927F-231C-C903-A230-2AEC96AAEC33}"/>
              </a:ext>
            </a:extLst>
          </p:cNvPr>
          <p:cNvGrpSpPr/>
          <p:nvPr/>
        </p:nvGrpSpPr>
        <p:grpSpPr>
          <a:xfrm>
            <a:off x="14511827" y="958221"/>
            <a:ext cx="1888411" cy="426020"/>
            <a:chOff x="16875761" y="1536873"/>
            <a:chExt cx="2726888" cy="615177"/>
          </a:xfrm>
          <a:solidFill>
            <a:srgbClr val="EFAC29"/>
          </a:solidFill>
        </p:grpSpPr>
        <p:sp>
          <p:nvSpPr>
            <p:cNvPr id="31" name="Paralelogramo 30">
              <a:extLst>
                <a:ext uri="{FF2B5EF4-FFF2-40B4-BE49-F238E27FC236}">
                  <a16:creationId xmlns:a16="http://schemas.microsoft.com/office/drawing/2014/main" id="{F368B433-10B4-49A3-83F9-2C4643F8B6D9}"/>
                </a:ext>
              </a:extLst>
            </p:cNvPr>
            <p:cNvSpPr/>
            <p:nvPr/>
          </p:nvSpPr>
          <p:spPr>
            <a:xfrm rot="10800000" flipH="1">
              <a:off x="17518472" y="1536875"/>
              <a:ext cx="2084177" cy="615175"/>
            </a:xfrm>
            <a:prstGeom prst="parallelogram">
              <a:avLst>
                <a:gd name="adj" fmla="val 99397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19"/>
            </a:p>
          </p:txBody>
        </p:sp>
        <p:sp>
          <p:nvSpPr>
            <p:cNvPr id="32" name="Paralelogramo 31">
              <a:extLst>
                <a:ext uri="{FF2B5EF4-FFF2-40B4-BE49-F238E27FC236}">
                  <a16:creationId xmlns:a16="http://schemas.microsoft.com/office/drawing/2014/main" id="{31ED4607-ABA1-1531-7E1F-8A57C243CADF}"/>
                </a:ext>
              </a:extLst>
            </p:cNvPr>
            <p:cNvSpPr/>
            <p:nvPr/>
          </p:nvSpPr>
          <p:spPr>
            <a:xfrm rot="10800000" flipH="1">
              <a:off x="16875761" y="1536873"/>
              <a:ext cx="1477485" cy="615175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19"/>
            </a:p>
          </p:txBody>
        </p:sp>
      </p:grp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2AD6CB32-E884-8496-0D0A-226BA6D39E41}"/>
              </a:ext>
            </a:extLst>
          </p:cNvPr>
          <p:cNvCxnSpPr>
            <a:cxnSpLocks/>
          </p:cNvCxnSpPr>
          <p:nvPr/>
        </p:nvCxnSpPr>
        <p:spPr>
          <a:xfrm>
            <a:off x="2" y="3724266"/>
            <a:ext cx="20104100" cy="0"/>
          </a:xfrm>
          <a:prstGeom prst="line">
            <a:avLst/>
          </a:prstGeom>
          <a:solidFill>
            <a:srgbClr val="42A146"/>
          </a:solidFill>
          <a:ln w="38100">
            <a:solidFill>
              <a:srgbClr val="EFAC2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4" name="Elipse 23">
            <a:extLst>
              <a:ext uri="{FF2B5EF4-FFF2-40B4-BE49-F238E27FC236}">
                <a16:creationId xmlns:a16="http://schemas.microsoft.com/office/drawing/2014/main" id="{E1D36BC8-90B4-CF94-E1B0-09CC7D064F0B}"/>
              </a:ext>
            </a:extLst>
          </p:cNvPr>
          <p:cNvSpPr/>
          <p:nvPr/>
        </p:nvSpPr>
        <p:spPr>
          <a:xfrm rot="5400000" flipV="1">
            <a:off x="5281480" y="3577616"/>
            <a:ext cx="293300" cy="293300"/>
          </a:xfrm>
          <a:prstGeom prst="ellipse">
            <a:avLst/>
          </a:prstGeom>
          <a:solidFill>
            <a:srgbClr val="EFAC29"/>
          </a:solidFill>
          <a:ln w="127000" cmpd="dbl">
            <a:solidFill>
              <a:srgbClr val="EFAC2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19"/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3ED002F7-4B4A-E001-FC41-DAD1118AC5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25" t="74518"/>
          <a:stretch/>
        </p:blipFill>
        <p:spPr>
          <a:xfrm>
            <a:off x="16931578" y="8426477"/>
            <a:ext cx="3171317" cy="2881429"/>
          </a:xfrm>
          <a:prstGeom prst="rect">
            <a:avLst/>
          </a:prstGeom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A809C7B6-70F9-E2C1-5260-5AF7D3E601C7}"/>
              </a:ext>
            </a:extLst>
          </p:cNvPr>
          <p:cNvSpPr/>
          <p:nvPr/>
        </p:nvSpPr>
        <p:spPr>
          <a:xfrm rot="5400000" flipV="1">
            <a:off x="14892871" y="3598072"/>
            <a:ext cx="293300" cy="293300"/>
          </a:xfrm>
          <a:prstGeom prst="ellipse">
            <a:avLst/>
          </a:prstGeom>
          <a:solidFill>
            <a:srgbClr val="EFAC29"/>
          </a:solidFill>
          <a:ln w="127000" cmpd="dbl">
            <a:solidFill>
              <a:srgbClr val="EFAC2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19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9A0A20-F3D9-4D77-8DDA-876C30A2A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4817" y="5982575"/>
            <a:ext cx="3203464" cy="4489750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7EC3580C-0040-8486-4A8E-36A30FD71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66" y="8426524"/>
            <a:ext cx="2580031" cy="240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Agrupar 10">
            <a:extLst>
              <a:ext uri="{FF2B5EF4-FFF2-40B4-BE49-F238E27FC236}">
                <a16:creationId xmlns:a16="http://schemas.microsoft.com/office/drawing/2014/main" id="{573B6BA6-60F3-4B47-3327-916C605562D9}"/>
              </a:ext>
            </a:extLst>
          </p:cNvPr>
          <p:cNvGrpSpPr/>
          <p:nvPr/>
        </p:nvGrpSpPr>
        <p:grpSpPr>
          <a:xfrm>
            <a:off x="13200415" y="7221447"/>
            <a:ext cx="4155506" cy="3650845"/>
            <a:chOff x="14909124" y="9305865"/>
            <a:chExt cx="3926544" cy="356910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27B4207-92B0-444C-F4D4-8EEE9F4EA2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82647" y="9305865"/>
              <a:ext cx="2953021" cy="2953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0A45D4C7-5AA7-228F-2F14-D946225B06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09124" y="10474875"/>
              <a:ext cx="2490722" cy="2400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CaixaDeTexto 14">
            <a:extLst>
              <a:ext uri="{FF2B5EF4-FFF2-40B4-BE49-F238E27FC236}">
                <a16:creationId xmlns:a16="http://schemas.microsoft.com/office/drawing/2014/main" id="{23372B6B-118C-8B36-9961-ED6CC5AF7A3B}"/>
              </a:ext>
            </a:extLst>
          </p:cNvPr>
          <p:cNvSpPr txBox="1"/>
          <p:nvPr/>
        </p:nvSpPr>
        <p:spPr>
          <a:xfrm>
            <a:off x="13076144" y="4119568"/>
            <a:ext cx="4121385" cy="1218368"/>
          </a:xfrm>
          <a:prstGeom prst="rect">
            <a:avLst/>
          </a:prstGeom>
          <a:noFill/>
        </p:spPr>
        <p:txBody>
          <a:bodyPr wrap="square" lIns="75395" tIns="37698" rIns="75395" bIns="37698" anchor="t">
            <a:spAutoFit/>
          </a:bodyPr>
          <a:lstStyle/>
          <a:p>
            <a:pPr algn="ctr"/>
            <a:r>
              <a:rPr lang="pt-BR" sz="2474" b="1" dirty="0">
                <a:solidFill>
                  <a:srgbClr val="EFAC29"/>
                </a:solidFill>
                <a:latin typeface="Arial Nova"/>
              </a:rPr>
              <a:t>Para uma longevidade ativa e saudável:</a:t>
            </a:r>
            <a:endParaRPr lang="pt-BR" sz="2474" dirty="0">
              <a:solidFill>
                <a:schemeClr val="bg1"/>
              </a:solidFill>
              <a:latin typeface="Arial Nova"/>
            </a:endParaRPr>
          </a:p>
          <a:p>
            <a:pPr algn="ctr"/>
            <a:r>
              <a:rPr lang="pt-BR" sz="2474" dirty="0" err="1">
                <a:solidFill>
                  <a:schemeClr val="bg1"/>
                </a:solidFill>
                <a:latin typeface="Arial Nova"/>
              </a:rPr>
              <a:t>OnActive</a:t>
            </a:r>
            <a:r>
              <a:rPr lang="pt-BR" sz="2474" dirty="0">
                <a:solidFill>
                  <a:schemeClr val="bg1"/>
                </a:solidFill>
                <a:latin typeface="Arial Nova"/>
              </a:rPr>
              <a:t> Drink</a:t>
            </a:r>
          </a:p>
        </p:txBody>
      </p:sp>
      <p:sp>
        <p:nvSpPr>
          <p:cNvPr id="34" name="CaixaDeTexto 14">
            <a:extLst>
              <a:ext uri="{FF2B5EF4-FFF2-40B4-BE49-F238E27FC236}">
                <a16:creationId xmlns:a16="http://schemas.microsoft.com/office/drawing/2014/main" id="{43010671-874A-2463-251B-BBDA9F511513}"/>
              </a:ext>
            </a:extLst>
          </p:cNvPr>
          <p:cNvSpPr txBox="1"/>
          <p:nvPr/>
        </p:nvSpPr>
        <p:spPr>
          <a:xfrm>
            <a:off x="3270250" y="4117952"/>
            <a:ext cx="4339710" cy="837623"/>
          </a:xfrm>
          <a:prstGeom prst="rect">
            <a:avLst/>
          </a:prstGeom>
          <a:noFill/>
        </p:spPr>
        <p:txBody>
          <a:bodyPr wrap="square" lIns="75395" tIns="37698" rIns="75395" bIns="37698" anchor="t">
            <a:spAutoFit/>
          </a:bodyPr>
          <a:lstStyle/>
          <a:p>
            <a:pPr algn="ctr"/>
            <a:r>
              <a:rPr lang="pt-BR" sz="2474" b="1" dirty="0">
                <a:solidFill>
                  <a:srgbClr val="EFAC29"/>
                </a:solidFill>
                <a:latin typeface="Arial Nova"/>
              </a:rPr>
              <a:t>Para turbinar o pré-treino: </a:t>
            </a:r>
            <a:r>
              <a:rPr lang="pt-BR" sz="2474" dirty="0">
                <a:solidFill>
                  <a:schemeClr val="bg1"/>
                </a:solidFill>
                <a:latin typeface="Arial Nova"/>
              </a:rPr>
              <a:t>CR7 Drive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39DA68E-3416-40FA-B77A-4337CD681AB6}"/>
              </a:ext>
            </a:extLst>
          </p:cNvPr>
          <p:cNvSpPr txBox="1"/>
          <p:nvPr/>
        </p:nvSpPr>
        <p:spPr>
          <a:xfrm>
            <a:off x="3493430" y="2307635"/>
            <a:ext cx="62490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Arial Nova" panose="020B0504020202020204" pitchFamily="34" charset="0"/>
              </a:rPr>
              <a:t>Oriente seu cliente a utilizar a Creatina Premium em momentos que acontecem todos os dias para facilitar a ingestão e o uso contínuo.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4000781-CE57-2DD0-9E9E-FC979A1AC35E}"/>
              </a:ext>
            </a:extLst>
          </p:cNvPr>
          <p:cNvSpPr txBox="1"/>
          <p:nvPr/>
        </p:nvSpPr>
        <p:spPr>
          <a:xfrm>
            <a:off x="10385800" y="2303491"/>
            <a:ext cx="62490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Arial Nova" panose="020B0504020202020204" pitchFamily="34" charset="0"/>
              </a:rPr>
              <a:t>A Creatina Premium não altera o sabor, a textura e o aspecto de outros produtos.</a:t>
            </a:r>
          </a:p>
          <a:p>
            <a:pPr algn="ctr"/>
            <a:r>
              <a:rPr lang="pt-BR" sz="2000" dirty="0">
                <a:solidFill>
                  <a:schemeClr val="bg1"/>
                </a:solidFill>
                <a:latin typeface="Arial Nova" panose="020B0504020202020204" pitchFamily="34" charset="0"/>
              </a:rPr>
              <a:t>A Creatina Premium é 0 calorias.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317F1E1B-92E7-95BA-CAA9-1F2E0E4EA6E2}"/>
              </a:ext>
            </a:extLst>
          </p:cNvPr>
          <p:cNvSpPr/>
          <p:nvPr/>
        </p:nvSpPr>
        <p:spPr>
          <a:xfrm>
            <a:off x="19272645" y="10349858"/>
            <a:ext cx="591185" cy="708660"/>
          </a:xfrm>
          <a:custGeom>
            <a:avLst/>
            <a:gdLst/>
            <a:ahLst/>
            <a:cxnLst/>
            <a:rect l="l" t="t" r="r" b="b"/>
            <a:pathLst>
              <a:path w="591184" h="708659">
                <a:moveTo>
                  <a:pt x="342214" y="441693"/>
                </a:moveTo>
                <a:lnTo>
                  <a:pt x="331495" y="424535"/>
                </a:lnTo>
                <a:lnTo>
                  <a:pt x="320967" y="405003"/>
                </a:lnTo>
                <a:lnTo>
                  <a:pt x="310438" y="383565"/>
                </a:lnTo>
                <a:lnTo>
                  <a:pt x="282359" y="323710"/>
                </a:lnTo>
                <a:lnTo>
                  <a:pt x="263118" y="286283"/>
                </a:lnTo>
                <a:lnTo>
                  <a:pt x="241173" y="250164"/>
                </a:lnTo>
                <a:lnTo>
                  <a:pt x="215709" y="217170"/>
                </a:lnTo>
                <a:lnTo>
                  <a:pt x="185915" y="189090"/>
                </a:lnTo>
                <a:lnTo>
                  <a:pt x="150990" y="167703"/>
                </a:lnTo>
                <a:lnTo>
                  <a:pt x="110109" y="154825"/>
                </a:lnTo>
                <a:lnTo>
                  <a:pt x="62471" y="152234"/>
                </a:lnTo>
                <a:lnTo>
                  <a:pt x="6908" y="161734"/>
                </a:lnTo>
                <a:lnTo>
                  <a:pt x="0" y="163703"/>
                </a:lnTo>
                <a:lnTo>
                  <a:pt x="10706" y="180708"/>
                </a:lnTo>
                <a:lnTo>
                  <a:pt x="21234" y="200266"/>
                </a:lnTo>
                <a:lnTo>
                  <a:pt x="31762" y="221780"/>
                </a:lnTo>
                <a:lnTo>
                  <a:pt x="59931" y="281787"/>
                </a:lnTo>
                <a:lnTo>
                  <a:pt x="79222" y="319290"/>
                </a:lnTo>
                <a:lnTo>
                  <a:pt x="101193" y="355447"/>
                </a:lnTo>
                <a:lnTo>
                  <a:pt x="126657" y="388467"/>
                </a:lnTo>
                <a:lnTo>
                  <a:pt x="156451" y="416560"/>
                </a:lnTo>
                <a:lnTo>
                  <a:pt x="191376" y="437908"/>
                </a:lnTo>
                <a:lnTo>
                  <a:pt x="232283" y="450748"/>
                </a:lnTo>
                <a:lnTo>
                  <a:pt x="279984" y="453263"/>
                </a:lnTo>
                <a:lnTo>
                  <a:pt x="335292" y="443674"/>
                </a:lnTo>
                <a:lnTo>
                  <a:pt x="342214" y="441693"/>
                </a:lnTo>
                <a:close/>
              </a:path>
              <a:path w="591184" h="708659">
                <a:moveTo>
                  <a:pt x="589775" y="410210"/>
                </a:moveTo>
                <a:lnTo>
                  <a:pt x="579882" y="363499"/>
                </a:lnTo>
                <a:lnTo>
                  <a:pt x="556310" y="312572"/>
                </a:lnTo>
                <a:lnTo>
                  <a:pt x="554990" y="310603"/>
                </a:lnTo>
                <a:lnTo>
                  <a:pt x="552678" y="306311"/>
                </a:lnTo>
                <a:lnTo>
                  <a:pt x="538937" y="321094"/>
                </a:lnTo>
                <a:lnTo>
                  <a:pt x="522744" y="336296"/>
                </a:lnTo>
                <a:lnTo>
                  <a:pt x="504647" y="351993"/>
                </a:lnTo>
                <a:lnTo>
                  <a:pt x="453885" y="394576"/>
                </a:lnTo>
                <a:lnTo>
                  <a:pt x="422643" y="422833"/>
                </a:lnTo>
                <a:lnTo>
                  <a:pt x="393369" y="453339"/>
                </a:lnTo>
                <a:lnTo>
                  <a:pt x="368033" y="486422"/>
                </a:lnTo>
                <a:lnTo>
                  <a:pt x="348576" y="522389"/>
                </a:lnTo>
                <a:lnTo>
                  <a:pt x="336943" y="561568"/>
                </a:lnTo>
                <a:lnTo>
                  <a:pt x="335102" y="604278"/>
                </a:lnTo>
                <a:lnTo>
                  <a:pt x="344982" y="650836"/>
                </a:lnTo>
                <a:lnTo>
                  <a:pt x="368566" y="701573"/>
                </a:lnTo>
                <a:lnTo>
                  <a:pt x="368566" y="701890"/>
                </a:lnTo>
                <a:lnTo>
                  <a:pt x="369887" y="703872"/>
                </a:lnTo>
                <a:lnTo>
                  <a:pt x="372186" y="708152"/>
                </a:lnTo>
                <a:lnTo>
                  <a:pt x="385927" y="693381"/>
                </a:lnTo>
                <a:lnTo>
                  <a:pt x="402120" y="678180"/>
                </a:lnTo>
                <a:lnTo>
                  <a:pt x="420217" y="662482"/>
                </a:lnTo>
                <a:lnTo>
                  <a:pt x="470979" y="620001"/>
                </a:lnTo>
                <a:lnTo>
                  <a:pt x="502221" y="591807"/>
                </a:lnTo>
                <a:lnTo>
                  <a:pt x="531495" y="561340"/>
                </a:lnTo>
                <a:lnTo>
                  <a:pt x="556831" y="528269"/>
                </a:lnTo>
                <a:lnTo>
                  <a:pt x="576300" y="492277"/>
                </a:lnTo>
                <a:lnTo>
                  <a:pt x="587921" y="453021"/>
                </a:lnTo>
                <a:lnTo>
                  <a:pt x="589775" y="410210"/>
                </a:lnTo>
                <a:close/>
              </a:path>
              <a:path w="591184" h="708659">
                <a:moveTo>
                  <a:pt x="590765" y="104051"/>
                </a:moveTo>
                <a:lnTo>
                  <a:pt x="580872" y="57416"/>
                </a:lnTo>
                <a:lnTo>
                  <a:pt x="557288" y="6591"/>
                </a:lnTo>
                <a:lnTo>
                  <a:pt x="557288" y="6261"/>
                </a:lnTo>
                <a:lnTo>
                  <a:pt x="555980" y="4292"/>
                </a:lnTo>
                <a:lnTo>
                  <a:pt x="553669" y="0"/>
                </a:lnTo>
                <a:lnTo>
                  <a:pt x="539927" y="14770"/>
                </a:lnTo>
                <a:lnTo>
                  <a:pt x="523735" y="29972"/>
                </a:lnTo>
                <a:lnTo>
                  <a:pt x="505637" y="45669"/>
                </a:lnTo>
                <a:lnTo>
                  <a:pt x="454875" y="88252"/>
                </a:lnTo>
                <a:lnTo>
                  <a:pt x="423633" y="116522"/>
                </a:lnTo>
                <a:lnTo>
                  <a:pt x="394360" y="147053"/>
                </a:lnTo>
                <a:lnTo>
                  <a:pt x="369023" y="180162"/>
                </a:lnTo>
                <a:lnTo>
                  <a:pt x="349554" y="216192"/>
                </a:lnTo>
                <a:lnTo>
                  <a:pt x="337934" y="255447"/>
                </a:lnTo>
                <a:lnTo>
                  <a:pt x="336080" y="298272"/>
                </a:lnTo>
                <a:lnTo>
                  <a:pt x="345973" y="344982"/>
                </a:lnTo>
                <a:lnTo>
                  <a:pt x="369544" y="395909"/>
                </a:lnTo>
                <a:lnTo>
                  <a:pt x="370865" y="397891"/>
                </a:lnTo>
                <a:lnTo>
                  <a:pt x="373176" y="402170"/>
                </a:lnTo>
                <a:lnTo>
                  <a:pt x="386918" y="387400"/>
                </a:lnTo>
                <a:lnTo>
                  <a:pt x="403098" y="372198"/>
                </a:lnTo>
                <a:lnTo>
                  <a:pt x="421195" y="356501"/>
                </a:lnTo>
                <a:lnTo>
                  <a:pt x="471957" y="313918"/>
                </a:lnTo>
                <a:lnTo>
                  <a:pt x="503212" y="285648"/>
                </a:lnTo>
                <a:lnTo>
                  <a:pt x="532485" y="255130"/>
                </a:lnTo>
                <a:lnTo>
                  <a:pt x="557822" y="222034"/>
                </a:lnTo>
                <a:lnTo>
                  <a:pt x="577278" y="186042"/>
                </a:lnTo>
                <a:lnTo>
                  <a:pt x="588911" y="146812"/>
                </a:lnTo>
                <a:lnTo>
                  <a:pt x="590765" y="1040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111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B37B2F56-55C3-1CC8-B06B-68F4730D0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50" y="-15081"/>
            <a:ext cx="20104100" cy="11308556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9272645" y="10344092"/>
            <a:ext cx="591185" cy="708660"/>
          </a:xfrm>
          <a:custGeom>
            <a:avLst/>
            <a:gdLst/>
            <a:ahLst/>
            <a:cxnLst/>
            <a:rect l="l" t="t" r="r" b="b"/>
            <a:pathLst>
              <a:path w="591184" h="708659">
                <a:moveTo>
                  <a:pt x="342214" y="441680"/>
                </a:moveTo>
                <a:lnTo>
                  <a:pt x="331495" y="424522"/>
                </a:lnTo>
                <a:lnTo>
                  <a:pt x="320967" y="405003"/>
                </a:lnTo>
                <a:lnTo>
                  <a:pt x="310438" y="383552"/>
                </a:lnTo>
                <a:lnTo>
                  <a:pt x="282359" y="323697"/>
                </a:lnTo>
                <a:lnTo>
                  <a:pt x="263118" y="286270"/>
                </a:lnTo>
                <a:lnTo>
                  <a:pt x="241173" y="250164"/>
                </a:lnTo>
                <a:lnTo>
                  <a:pt x="215709" y="217170"/>
                </a:lnTo>
                <a:lnTo>
                  <a:pt x="185915" y="189077"/>
                </a:lnTo>
                <a:lnTo>
                  <a:pt x="150990" y="167703"/>
                </a:lnTo>
                <a:lnTo>
                  <a:pt x="110109" y="154813"/>
                </a:lnTo>
                <a:lnTo>
                  <a:pt x="62471" y="152222"/>
                </a:lnTo>
                <a:lnTo>
                  <a:pt x="6908" y="161721"/>
                </a:lnTo>
                <a:lnTo>
                  <a:pt x="0" y="163690"/>
                </a:lnTo>
                <a:lnTo>
                  <a:pt x="10706" y="180708"/>
                </a:lnTo>
                <a:lnTo>
                  <a:pt x="21234" y="200253"/>
                </a:lnTo>
                <a:lnTo>
                  <a:pt x="31762" y="221780"/>
                </a:lnTo>
                <a:lnTo>
                  <a:pt x="59931" y="281774"/>
                </a:lnTo>
                <a:lnTo>
                  <a:pt x="79222" y="319278"/>
                </a:lnTo>
                <a:lnTo>
                  <a:pt x="101193" y="355434"/>
                </a:lnTo>
                <a:lnTo>
                  <a:pt x="126657" y="388454"/>
                </a:lnTo>
                <a:lnTo>
                  <a:pt x="156451" y="416547"/>
                </a:lnTo>
                <a:lnTo>
                  <a:pt x="191376" y="437896"/>
                </a:lnTo>
                <a:lnTo>
                  <a:pt x="232283" y="450735"/>
                </a:lnTo>
                <a:lnTo>
                  <a:pt x="279984" y="453250"/>
                </a:lnTo>
                <a:lnTo>
                  <a:pt x="335292" y="443661"/>
                </a:lnTo>
                <a:lnTo>
                  <a:pt x="342214" y="441680"/>
                </a:lnTo>
                <a:close/>
              </a:path>
              <a:path w="591184" h="708659">
                <a:moveTo>
                  <a:pt x="589775" y="410197"/>
                </a:moveTo>
                <a:lnTo>
                  <a:pt x="579882" y="363499"/>
                </a:lnTo>
                <a:lnTo>
                  <a:pt x="556310" y="312572"/>
                </a:lnTo>
                <a:lnTo>
                  <a:pt x="554990" y="310591"/>
                </a:lnTo>
                <a:lnTo>
                  <a:pt x="552678" y="306311"/>
                </a:lnTo>
                <a:lnTo>
                  <a:pt x="538937" y="321081"/>
                </a:lnTo>
                <a:lnTo>
                  <a:pt x="522744" y="336283"/>
                </a:lnTo>
                <a:lnTo>
                  <a:pt x="504647" y="351980"/>
                </a:lnTo>
                <a:lnTo>
                  <a:pt x="453885" y="394563"/>
                </a:lnTo>
                <a:lnTo>
                  <a:pt x="422643" y="422821"/>
                </a:lnTo>
                <a:lnTo>
                  <a:pt x="393369" y="453339"/>
                </a:lnTo>
                <a:lnTo>
                  <a:pt x="368033" y="486410"/>
                </a:lnTo>
                <a:lnTo>
                  <a:pt x="348576" y="522389"/>
                </a:lnTo>
                <a:lnTo>
                  <a:pt x="336943" y="561568"/>
                </a:lnTo>
                <a:lnTo>
                  <a:pt x="335102" y="604278"/>
                </a:lnTo>
                <a:lnTo>
                  <a:pt x="344982" y="650836"/>
                </a:lnTo>
                <a:lnTo>
                  <a:pt x="368566" y="701560"/>
                </a:lnTo>
                <a:lnTo>
                  <a:pt x="368566" y="701890"/>
                </a:lnTo>
                <a:lnTo>
                  <a:pt x="369887" y="703872"/>
                </a:lnTo>
                <a:lnTo>
                  <a:pt x="372186" y="708152"/>
                </a:lnTo>
                <a:lnTo>
                  <a:pt x="385927" y="693381"/>
                </a:lnTo>
                <a:lnTo>
                  <a:pt x="402120" y="678180"/>
                </a:lnTo>
                <a:lnTo>
                  <a:pt x="420217" y="662482"/>
                </a:lnTo>
                <a:lnTo>
                  <a:pt x="470979" y="619988"/>
                </a:lnTo>
                <a:lnTo>
                  <a:pt x="502221" y="591807"/>
                </a:lnTo>
                <a:lnTo>
                  <a:pt x="531495" y="561340"/>
                </a:lnTo>
                <a:lnTo>
                  <a:pt x="556831" y="528256"/>
                </a:lnTo>
                <a:lnTo>
                  <a:pt x="576300" y="492264"/>
                </a:lnTo>
                <a:lnTo>
                  <a:pt x="587921" y="453021"/>
                </a:lnTo>
                <a:lnTo>
                  <a:pt x="589775" y="410197"/>
                </a:lnTo>
                <a:close/>
              </a:path>
              <a:path w="591184" h="708659">
                <a:moveTo>
                  <a:pt x="590765" y="104038"/>
                </a:moveTo>
                <a:lnTo>
                  <a:pt x="580872" y="57404"/>
                </a:lnTo>
                <a:lnTo>
                  <a:pt x="557288" y="6578"/>
                </a:lnTo>
                <a:lnTo>
                  <a:pt x="557288" y="6248"/>
                </a:lnTo>
                <a:lnTo>
                  <a:pt x="555980" y="4279"/>
                </a:lnTo>
                <a:lnTo>
                  <a:pt x="553669" y="0"/>
                </a:lnTo>
                <a:lnTo>
                  <a:pt x="539927" y="14770"/>
                </a:lnTo>
                <a:lnTo>
                  <a:pt x="523735" y="29972"/>
                </a:lnTo>
                <a:lnTo>
                  <a:pt x="505637" y="45669"/>
                </a:lnTo>
                <a:lnTo>
                  <a:pt x="454875" y="88252"/>
                </a:lnTo>
                <a:lnTo>
                  <a:pt x="423633" y="116509"/>
                </a:lnTo>
                <a:lnTo>
                  <a:pt x="394360" y="147040"/>
                </a:lnTo>
                <a:lnTo>
                  <a:pt x="369023" y="180149"/>
                </a:lnTo>
                <a:lnTo>
                  <a:pt x="349554" y="216179"/>
                </a:lnTo>
                <a:lnTo>
                  <a:pt x="337934" y="255435"/>
                </a:lnTo>
                <a:lnTo>
                  <a:pt x="336080" y="298259"/>
                </a:lnTo>
                <a:lnTo>
                  <a:pt x="345973" y="344982"/>
                </a:lnTo>
                <a:lnTo>
                  <a:pt x="369544" y="395897"/>
                </a:lnTo>
                <a:lnTo>
                  <a:pt x="370865" y="397878"/>
                </a:lnTo>
                <a:lnTo>
                  <a:pt x="373176" y="402158"/>
                </a:lnTo>
                <a:lnTo>
                  <a:pt x="386918" y="387388"/>
                </a:lnTo>
                <a:lnTo>
                  <a:pt x="403098" y="372186"/>
                </a:lnTo>
                <a:lnTo>
                  <a:pt x="421195" y="356489"/>
                </a:lnTo>
                <a:lnTo>
                  <a:pt x="471957" y="313905"/>
                </a:lnTo>
                <a:lnTo>
                  <a:pt x="503212" y="285648"/>
                </a:lnTo>
                <a:lnTo>
                  <a:pt x="532485" y="255130"/>
                </a:lnTo>
                <a:lnTo>
                  <a:pt x="557822" y="222021"/>
                </a:lnTo>
                <a:lnTo>
                  <a:pt x="577278" y="186029"/>
                </a:lnTo>
                <a:lnTo>
                  <a:pt x="588911" y="146812"/>
                </a:lnTo>
                <a:lnTo>
                  <a:pt x="590765" y="10403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CaixaDeTexto 59">
            <a:extLst>
              <a:ext uri="{FF2B5EF4-FFF2-40B4-BE49-F238E27FC236}">
                <a16:creationId xmlns:a16="http://schemas.microsoft.com/office/drawing/2014/main" id="{ED22DF16-ED37-2760-48E5-0DD47A57A7AE}"/>
              </a:ext>
            </a:extLst>
          </p:cNvPr>
          <p:cNvSpPr txBox="1"/>
          <p:nvPr/>
        </p:nvSpPr>
        <p:spPr>
          <a:xfrm>
            <a:off x="222250" y="1850926"/>
            <a:ext cx="11511379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 b="1" spc="-10" dirty="0">
                <a:solidFill>
                  <a:srgbClr val="80B927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1. CONVITE e CARTAZ</a:t>
            </a:r>
          </a:p>
          <a:p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Imprima as artes disponíveis em </a:t>
            </a: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espacoherbalife.com.br/creatina</a:t>
            </a:r>
            <a:endParaRPr lang="pt-BR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4000" b="1" dirty="0">
              <a:solidFill>
                <a:srgbClr val="80B927"/>
              </a:solidFill>
              <a:highlight>
                <a:srgbClr val="085F39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400" b="1" dirty="0">
              <a:solidFill>
                <a:srgbClr val="80B927"/>
              </a:solidFill>
              <a:highlight>
                <a:srgbClr val="085F39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4000" b="1" spc="-10" dirty="0">
                <a:solidFill>
                  <a:srgbClr val="80B927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2. MÍDIAS SOCIAIS</a:t>
            </a:r>
          </a:p>
          <a:p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Faça posts e stories com a Creatina Premium. Algumas sugestões: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Você tomando creatina antes ou após o seu treino;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Você misturando a creatina com outros produtos </a:t>
            </a:r>
            <a:r>
              <a:rPr lang="pt-BR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Herbalife</a:t>
            </a: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Você combinando o uso da creatina com nossos últimos lançamentos: Shape </a:t>
            </a:r>
            <a:r>
              <a:rPr lang="pt-BR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pt-BR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OnActive</a:t>
            </a: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Drink.</a:t>
            </a:r>
          </a:p>
          <a:p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Você também pode utilizar os posts das nossas redes oficiais em @herbalifebrasil</a:t>
            </a:r>
            <a:endParaRPr lang="pt-BR" sz="4000" b="1" dirty="0">
              <a:solidFill>
                <a:schemeClr val="bg1"/>
              </a:solidFill>
              <a:highlight>
                <a:srgbClr val="085F39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F2265D78-4137-44B1-A92B-4524410EB47D}"/>
              </a:ext>
            </a:extLst>
          </p:cNvPr>
          <p:cNvSpPr/>
          <p:nvPr/>
        </p:nvSpPr>
        <p:spPr>
          <a:xfrm>
            <a:off x="11677564" y="4127917"/>
            <a:ext cx="6908886" cy="3033893"/>
          </a:xfrm>
          <a:prstGeom prst="roundRect">
            <a:avLst/>
          </a:prstGeom>
          <a:solidFill>
            <a:srgbClr val="F1E3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10" name="CaixaDeTexto 66">
            <a:extLst>
              <a:ext uri="{FF2B5EF4-FFF2-40B4-BE49-F238E27FC236}">
                <a16:creationId xmlns:a16="http://schemas.microsoft.com/office/drawing/2014/main" id="{22F54646-1C54-A697-52C1-6292E11F67EE}"/>
              </a:ext>
            </a:extLst>
          </p:cNvPr>
          <p:cNvSpPr txBox="1"/>
          <p:nvPr/>
        </p:nvSpPr>
        <p:spPr>
          <a:xfrm>
            <a:off x="11911342" y="4282275"/>
            <a:ext cx="526947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Saiba mais sobre os</a:t>
            </a:r>
          </a:p>
          <a:p>
            <a:r>
              <a:rPr lang="pt-BR" sz="2800" b="1" dirty="0">
                <a:solidFill>
                  <a:srgbClr val="80B92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PROTOCOLOS PARA AS MÍDIAS SOCIAIS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segundo módulo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Universidade do EVS, disponível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HN Grow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e em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hrbl.me/universidadedoevs</a:t>
            </a:r>
            <a:endParaRPr lang="pt-BR" sz="2400" b="1" dirty="0"/>
          </a:p>
        </p:txBody>
      </p:sp>
      <p:pic>
        <p:nvPicPr>
          <p:cNvPr id="13" name="Imagem 12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E869B8FD-BC02-AB0B-B4A7-465376738A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5" t="11084" r="27477" b="11481"/>
          <a:stretch/>
        </p:blipFill>
        <p:spPr>
          <a:xfrm>
            <a:off x="16630564" y="3978275"/>
            <a:ext cx="3327486" cy="3237488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A31EB8E3-E701-2518-EAA5-35437CBC8EEF}"/>
              </a:ext>
            </a:extLst>
          </p:cNvPr>
          <p:cNvSpPr txBox="1"/>
          <p:nvPr/>
        </p:nvSpPr>
        <p:spPr>
          <a:xfrm>
            <a:off x="1710387" y="396316"/>
            <a:ext cx="8875063" cy="1136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85000"/>
              </a:lnSpc>
            </a:pPr>
            <a:r>
              <a:rPr lang="pt-BR" sz="7915" b="1" dirty="0">
                <a:solidFill>
                  <a:srgbClr val="80B927"/>
                </a:solidFill>
                <a:latin typeface="Arial Black" panose="020B0A040201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FERRAMENTAS</a:t>
            </a:r>
            <a:endParaRPr lang="pt-BR" sz="5442" b="1" dirty="0">
              <a:solidFill>
                <a:srgbClr val="78E3D7"/>
              </a:solidFill>
              <a:latin typeface="Arial Black" panose="020B0A04020102020204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99E21C06-76F0-54B4-09A2-2EAD9A253FAC}"/>
              </a:ext>
            </a:extLst>
          </p:cNvPr>
          <p:cNvGrpSpPr/>
          <p:nvPr/>
        </p:nvGrpSpPr>
        <p:grpSpPr>
          <a:xfrm>
            <a:off x="-6350" y="792705"/>
            <a:ext cx="1716737" cy="426020"/>
            <a:chOff x="16875761" y="1536873"/>
            <a:chExt cx="2726888" cy="615177"/>
          </a:xfrm>
          <a:solidFill>
            <a:srgbClr val="80B927"/>
          </a:solidFill>
        </p:grpSpPr>
        <p:sp>
          <p:nvSpPr>
            <p:cNvPr id="15" name="Paralelogramo 14">
              <a:extLst>
                <a:ext uri="{FF2B5EF4-FFF2-40B4-BE49-F238E27FC236}">
                  <a16:creationId xmlns:a16="http://schemas.microsoft.com/office/drawing/2014/main" id="{8C9C1838-A30D-2AF1-FC23-115A04264C25}"/>
                </a:ext>
              </a:extLst>
            </p:cNvPr>
            <p:cNvSpPr/>
            <p:nvPr/>
          </p:nvSpPr>
          <p:spPr>
            <a:xfrm rot="10800000" flipH="1">
              <a:off x="17518472" y="1536875"/>
              <a:ext cx="2084177" cy="615175"/>
            </a:xfrm>
            <a:prstGeom prst="parallelogram">
              <a:avLst>
                <a:gd name="adj" fmla="val 99397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19"/>
            </a:p>
          </p:txBody>
        </p:sp>
        <p:sp>
          <p:nvSpPr>
            <p:cNvPr id="16" name="Paralelogramo 15">
              <a:extLst>
                <a:ext uri="{FF2B5EF4-FFF2-40B4-BE49-F238E27FC236}">
                  <a16:creationId xmlns:a16="http://schemas.microsoft.com/office/drawing/2014/main" id="{AF075268-73D3-DE8E-7A1D-34BF4272D5AE}"/>
                </a:ext>
              </a:extLst>
            </p:cNvPr>
            <p:cNvSpPr/>
            <p:nvPr/>
          </p:nvSpPr>
          <p:spPr>
            <a:xfrm rot="10800000" flipH="1">
              <a:off x="16875761" y="1536873"/>
              <a:ext cx="1477485" cy="615175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19" dirty="0"/>
            </a:p>
          </p:txBody>
        </p:sp>
      </p:grp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3448E4CE-46E2-1B89-1A44-5FD50E0B3815}"/>
              </a:ext>
            </a:extLst>
          </p:cNvPr>
          <p:cNvSpPr txBox="1"/>
          <p:nvPr/>
        </p:nvSpPr>
        <p:spPr>
          <a:xfrm>
            <a:off x="10356850" y="396875"/>
            <a:ext cx="2438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DE</a:t>
            </a:r>
          </a:p>
          <a:p>
            <a:r>
              <a:rPr lang="pt-BR" sz="28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NEGÓCIO</a:t>
            </a:r>
            <a:endParaRPr lang="pt-BR" sz="2800" dirty="0"/>
          </a:p>
        </p:txBody>
      </p:sp>
      <p:sp>
        <p:nvSpPr>
          <p:cNvPr id="20" name="CaixaDeTexto 59">
            <a:extLst>
              <a:ext uri="{FF2B5EF4-FFF2-40B4-BE49-F238E27FC236}">
                <a16:creationId xmlns:a16="http://schemas.microsoft.com/office/drawing/2014/main" id="{E49D25EF-7565-CAFE-1F29-8786C74B6532}"/>
              </a:ext>
            </a:extLst>
          </p:cNvPr>
          <p:cNvSpPr txBox="1"/>
          <p:nvPr/>
        </p:nvSpPr>
        <p:spPr>
          <a:xfrm>
            <a:off x="222250" y="8245475"/>
            <a:ext cx="13716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 b="1" spc="-10" dirty="0">
                <a:solidFill>
                  <a:srgbClr val="80B927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3. PLANNER MENSAL CREATINA PREMIUM</a:t>
            </a:r>
          </a:p>
          <a:p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novo material para que seu cliente possa acompanhar os resultados dos treinos e o efeito da Creatina Premium ao longo do tempo.</a:t>
            </a:r>
          </a:p>
          <a:p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Você pode imprimir o </a:t>
            </a:r>
            <a:r>
              <a:rPr lang="pt-BR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Planner</a:t>
            </a: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 casa ou em uma gráfica e dar para seus clientes!</a:t>
            </a:r>
          </a:p>
          <a:p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Faça o download do </a:t>
            </a:r>
            <a:r>
              <a:rPr lang="pt-BR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Planner</a:t>
            </a: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 </a:t>
            </a: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espacoherbalife.com.br/creatina</a:t>
            </a:r>
            <a:endParaRPr lang="pt-BR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361A5D7-40C7-9876-18D9-787CEB22292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751" t="12169" r="33749" b="5555"/>
          <a:stretch/>
        </p:blipFill>
        <p:spPr>
          <a:xfrm rot="235129">
            <a:off x="16312947" y="7736496"/>
            <a:ext cx="2273503" cy="323748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4477004-CB9D-8486-C2EC-B7F2CCE6D02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751" t="12168" r="33749" b="5555"/>
          <a:stretch/>
        </p:blipFill>
        <p:spPr>
          <a:xfrm rot="21420434">
            <a:off x="14274098" y="7676867"/>
            <a:ext cx="2273503" cy="323748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9272645" y="10344092"/>
            <a:ext cx="591185" cy="708660"/>
          </a:xfrm>
          <a:custGeom>
            <a:avLst/>
            <a:gdLst/>
            <a:ahLst/>
            <a:cxnLst/>
            <a:rect l="l" t="t" r="r" b="b"/>
            <a:pathLst>
              <a:path w="591184" h="708659">
                <a:moveTo>
                  <a:pt x="342214" y="441680"/>
                </a:moveTo>
                <a:lnTo>
                  <a:pt x="331495" y="424522"/>
                </a:lnTo>
                <a:lnTo>
                  <a:pt x="320967" y="405003"/>
                </a:lnTo>
                <a:lnTo>
                  <a:pt x="310438" y="383552"/>
                </a:lnTo>
                <a:lnTo>
                  <a:pt x="282359" y="323697"/>
                </a:lnTo>
                <a:lnTo>
                  <a:pt x="263118" y="286270"/>
                </a:lnTo>
                <a:lnTo>
                  <a:pt x="241173" y="250164"/>
                </a:lnTo>
                <a:lnTo>
                  <a:pt x="215709" y="217170"/>
                </a:lnTo>
                <a:lnTo>
                  <a:pt x="185915" y="189077"/>
                </a:lnTo>
                <a:lnTo>
                  <a:pt x="150990" y="167703"/>
                </a:lnTo>
                <a:lnTo>
                  <a:pt x="110109" y="154813"/>
                </a:lnTo>
                <a:lnTo>
                  <a:pt x="62471" y="152222"/>
                </a:lnTo>
                <a:lnTo>
                  <a:pt x="6908" y="161721"/>
                </a:lnTo>
                <a:lnTo>
                  <a:pt x="0" y="163690"/>
                </a:lnTo>
                <a:lnTo>
                  <a:pt x="10706" y="180708"/>
                </a:lnTo>
                <a:lnTo>
                  <a:pt x="21234" y="200253"/>
                </a:lnTo>
                <a:lnTo>
                  <a:pt x="31762" y="221780"/>
                </a:lnTo>
                <a:lnTo>
                  <a:pt x="59931" y="281774"/>
                </a:lnTo>
                <a:lnTo>
                  <a:pt x="79222" y="319278"/>
                </a:lnTo>
                <a:lnTo>
                  <a:pt x="101193" y="355434"/>
                </a:lnTo>
                <a:lnTo>
                  <a:pt x="126657" y="388454"/>
                </a:lnTo>
                <a:lnTo>
                  <a:pt x="156451" y="416547"/>
                </a:lnTo>
                <a:lnTo>
                  <a:pt x="191376" y="437896"/>
                </a:lnTo>
                <a:lnTo>
                  <a:pt x="232283" y="450735"/>
                </a:lnTo>
                <a:lnTo>
                  <a:pt x="279984" y="453250"/>
                </a:lnTo>
                <a:lnTo>
                  <a:pt x="335292" y="443661"/>
                </a:lnTo>
                <a:lnTo>
                  <a:pt x="342214" y="441680"/>
                </a:lnTo>
                <a:close/>
              </a:path>
              <a:path w="591184" h="708659">
                <a:moveTo>
                  <a:pt x="589775" y="410197"/>
                </a:moveTo>
                <a:lnTo>
                  <a:pt x="579882" y="363499"/>
                </a:lnTo>
                <a:lnTo>
                  <a:pt x="556310" y="312572"/>
                </a:lnTo>
                <a:lnTo>
                  <a:pt x="554990" y="310591"/>
                </a:lnTo>
                <a:lnTo>
                  <a:pt x="552678" y="306311"/>
                </a:lnTo>
                <a:lnTo>
                  <a:pt x="538937" y="321081"/>
                </a:lnTo>
                <a:lnTo>
                  <a:pt x="522744" y="336283"/>
                </a:lnTo>
                <a:lnTo>
                  <a:pt x="504647" y="351980"/>
                </a:lnTo>
                <a:lnTo>
                  <a:pt x="453885" y="394563"/>
                </a:lnTo>
                <a:lnTo>
                  <a:pt x="422643" y="422821"/>
                </a:lnTo>
                <a:lnTo>
                  <a:pt x="393369" y="453339"/>
                </a:lnTo>
                <a:lnTo>
                  <a:pt x="368033" y="486410"/>
                </a:lnTo>
                <a:lnTo>
                  <a:pt x="348576" y="522389"/>
                </a:lnTo>
                <a:lnTo>
                  <a:pt x="336943" y="561568"/>
                </a:lnTo>
                <a:lnTo>
                  <a:pt x="335102" y="604278"/>
                </a:lnTo>
                <a:lnTo>
                  <a:pt x="344982" y="650836"/>
                </a:lnTo>
                <a:lnTo>
                  <a:pt x="368566" y="701560"/>
                </a:lnTo>
                <a:lnTo>
                  <a:pt x="368566" y="701890"/>
                </a:lnTo>
                <a:lnTo>
                  <a:pt x="369887" y="703872"/>
                </a:lnTo>
                <a:lnTo>
                  <a:pt x="372186" y="708152"/>
                </a:lnTo>
                <a:lnTo>
                  <a:pt x="385927" y="693381"/>
                </a:lnTo>
                <a:lnTo>
                  <a:pt x="402120" y="678180"/>
                </a:lnTo>
                <a:lnTo>
                  <a:pt x="420217" y="662482"/>
                </a:lnTo>
                <a:lnTo>
                  <a:pt x="470979" y="619988"/>
                </a:lnTo>
                <a:lnTo>
                  <a:pt x="502221" y="591807"/>
                </a:lnTo>
                <a:lnTo>
                  <a:pt x="531495" y="561340"/>
                </a:lnTo>
                <a:lnTo>
                  <a:pt x="556831" y="528256"/>
                </a:lnTo>
                <a:lnTo>
                  <a:pt x="576300" y="492264"/>
                </a:lnTo>
                <a:lnTo>
                  <a:pt x="587921" y="453021"/>
                </a:lnTo>
                <a:lnTo>
                  <a:pt x="589775" y="410197"/>
                </a:lnTo>
                <a:close/>
              </a:path>
              <a:path w="591184" h="708659">
                <a:moveTo>
                  <a:pt x="590765" y="104038"/>
                </a:moveTo>
                <a:lnTo>
                  <a:pt x="580872" y="57404"/>
                </a:lnTo>
                <a:lnTo>
                  <a:pt x="557288" y="6578"/>
                </a:lnTo>
                <a:lnTo>
                  <a:pt x="557288" y="6248"/>
                </a:lnTo>
                <a:lnTo>
                  <a:pt x="555980" y="4279"/>
                </a:lnTo>
                <a:lnTo>
                  <a:pt x="553669" y="0"/>
                </a:lnTo>
                <a:lnTo>
                  <a:pt x="539927" y="14770"/>
                </a:lnTo>
                <a:lnTo>
                  <a:pt x="523735" y="29972"/>
                </a:lnTo>
                <a:lnTo>
                  <a:pt x="505637" y="45669"/>
                </a:lnTo>
                <a:lnTo>
                  <a:pt x="454875" y="88252"/>
                </a:lnTo>
                <a:lnTo>
                  <a:pt x="423633" y="116509"/>
                </a:lnTo>
                <a:lnTo>
                  <a:pt x="394360" y="147040"/>
                </a:lnTo>
                <a:lnTo>
                  <a:pt x="369023" y="180149"/>
                </a:lnTo>
                <a:lnTo>
                  <a:pt x="349554" y="216179"/>
                </a:lnTo>
                <a:lnTo>
                  <a:pt x="337934" y="255435"/>
                </a:lnTo>
                <a:lnTo>
                  <a:pt x="336080" y="298259"/>
                </a:lnTo>
                <a:lnTo>
                  <a:pt x="345973" y="344982"/>
                </a:lnTo>
                <a:lnTo>
                  <a:pt x="369544" y="395897"/>
                </a:lnTo>
                <a:lnTo>
                  <a:pt x="370865" y="397878"/>
                </a:lnTo>
                <a:lnTo>
                  <a:pt x="373176" y="402158"/>
                </a:lnTo>
                <a:lnTo>
                  <a:pt x="386918" y="387388"/>
                </a:lnTo>
                <a:lnTo>
                  <a:pt x="403098" y="372186"/>
                </a:lnTo>
                <a:lnTo>
                  <a:pt x="421195" y="356489"/>
                </a:lnTo>
                <a:lnTo>
                  <a:pt x="471957" y="313905"/>
                </a:lnTo>
                <a:lnTo>
                  <a:pt x="503212" y="285648"/>
                </a:lnTo>
                <a:lnTo>
                  <a:pt x="532485" y="255130"/>
                </a:lnTo>
                <a:lnTo>
                  <a:pt x="557822" y="222021"/>
                </a:lnTo>
                <a:lnTo>
                  <a:pt x="577278" y="186029"/>
                </a:lnTo>
                <a:lnTo>
                  <a:pt x="588911" y="146812"/>
                </a:lnTo>
                <a:lnTo>
                  <a:pt x="590765" y="10403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CaixaDeTexto 59">
            <a:extLst>
              <a:ext uri="{FF2B5EF4-FFF2-40B4-BE49-F238E27FC236}">
                <a16:creationId xmlns:a16="http://schemas.microsoft.com/office/drawing/2014/main" id="{0173C21C-B6BE-853B-072B-1D65BD271B23}"/>
              </a:ext>
            </a:extLst>
          </p:cNvPr>
          <p:cNvSpPr txBox="1"/>
          <p:nvPr/>
        </p:nvSpPr>
        <p:spPr>
          <a:xfrm>
            <a:off x="222251" y="1844675"/>
            <a:ext cx="11243173" cy="769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kern="0"/>
            </a:defPPr>
            <a:lvl1pPr marL="0" algn="l" defTabSz="1828709" rtl="0" eaLnBrk="1" latinLnBrk="0" hangingPunct="1">
              <a:defRPr sz="4000" b="1" kern="1200" spc="-10">
                <a:solidFill>
                  <a:srgbClr val="80B927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4. PASTA DE APRESENTAÇÃO</a:t>
            </a:r>
          </a:p>
          <a:p>
            <a:r>
              <a:rPr lang="pt-BR" sz="28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</a:rPr>
              <a:t>Acrescente a Creatina Premium em seus programas de transformação corporal. Saiba mais sobre a Pasta de Apresentação em </a:t>
            </a:r>
            <a:r>
              <a:rPr lang="pt-BR" sz="28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espacoherbalife.com.br/pastadeapresentacao</a:t>
            </a:r>
            <a:endParaRPr lang="pt-BR" sz="2800" b="0" dirty="0">
              <a:solidFill>
                <a:schemeClr val="bg1"/>
              </a:solidFill>
              <a:latin typeface="Arial" panose="020B0604020202020204" pitchFamily="34" charset="0"/>
              <a:ea typeface="+mn-ea"/>
            </a:endParaRPr>
          </a:p>
          <a:p>
            <a:endParaRPr lang="pt-BR" dirty="0"/>
          </a:p>
          <a:p>
            <a:r>
              <a:rPr lang="pt-BR" dirty="0"/>
              <a:t>5. DESAFIOS E MARATONAS</a:t>
            </a:r>
          </a:p>
          <a:p>
            <a:r>
              <a:rPr lang="pt-BR" sz="28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</a:rPr>
              <a:t>A Creatina Premium é um produto perfeito para Desafios e Maratonas, devido ao seu uso contínuo e aos resultados para a atividade física, potencializando a transformação corporal.</a:t>
            </a:r>
          </a:p>
          <a:p>
            <a:endParaRPr lang="pt-BR" dirty="0"/>
          </a:p>
          <a:p>
            <a:r>
              <a:rPr lang="pt-BR" dirty="0"/>
              <a:t>6. FITCAMP</a:t>
            </a:r>
          </a:p>
          <a:p>
            <a:r>
              <a:rPr lang="pt-BR" sz="28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</a:rPr>
              <a:t>Programe FitCamps recorrentes durante um certo período de tempo. Incentive os participantes a compartilharem como estão se sentido ao final de cada edição e como a Creatina Premium está ajudando na performance esportiva.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A283D77-0511-DDEF-5FA0-D8305230F139}"/>
              </a:ext>
            </a:extLst>
          </p:cNvPr>
          <p:cNvSpPr txBox="1"/>
          <p:nvPr/>
        </p:nvSpPr>
        <p:spPr>
          <a:xfrm>
            <a:off x="1710387" y="396316"/>
            <a:ext cx="8875063" cy="1136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85000"/>
              </a:lnSpc>
            </a:pPr>
            <a:r>
              <a:rPr lang="pt-BR" sz="7915" b="1" dirty="0">
                <a:solidFill>
                  <a:srgbClr val="80B927"/>
                </a:solidFill>
                <a:latin typeface="Arial Black" panose="020B0A040201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FERRAMENTAS</a:t>
            </a:r>
            <a:endParaRPr lang="pt-BR" sz="5442" b="1" dirty="0">
              <a:solidFill>
                <a:srgbClr val="78E3D7"/>
              </a:solidFill>
              <a:latin typeface="Arial Black" panose="020B0A04020102020204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666A817C-28B4-35B6-472F-F1776997AD3B}"/>
              </a:ext>
            </a:extLst>
          </p:cNvPr>
          <p:cNvGrpSpPr/>
          <p:nvPr/>
        </p:nvGrpSpPr>
        <p:grpSpPr>
          <a:xfrm>
            <a:off x="-6350" y="792705"/>
            <a:ext cx="1716737" cy="426020"/>
            <a:chOff x="16875761" y="1536873"/>
            <a:chExt cx="2726888" cy="615177"/>
          </a:xfrm>
          <a:solidFill>
            <a:srgbClr val="80B927"/>
          </a:solidFill>
        </p:grpSpPr>
        <p:sp>
          <p:nvSpPr>
            <p:cNvPr id="12" name="Paralelogramo 11">
              <a:extLst>
                <a:ext uri="{FF2B5EF4-FFF2-40B4-BE49-F238E27FC236}">
                  <a16:creationId xmlns:a16="http://schemas.microsoft.com/office/drawing/2014/main" id="{09B5026C-9E3F-F612-C7E7-575DF7694F95}"/>
                </a:ext>
              </a:extLst>
            </p:cNvPr>
            <p:cNvSpPr/>
            <p:nvPr/>
          </p:nvSpPr>
          <p:spPr>
            <a:xfrm rot="10800000" flipH="1">
              <a:off x="17518472" y="1536875"/>
              <a:ext cx="2084177" cy="615175"/>
            </a:xfrm>
            <a:prstGeom prst="parallelogram">
              <a:avLst>
                <a:gd name="adj" fmla="val 99397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19"/>
            </a:p>
          </p:txBody>
        </p:sp>
        <p:sp>
          <p:nvSpPr>
            <p:cNvPr id="13" name="Paralelogramo 12">
              <a:extLst>
                <a:ext uri="{FF2B5EF4-FFF2-40B4-BE49-F238E27FC236}">
                  <a16:creationId xmlns:a16="http://schemas.microsoft.com/office/drawing/2014/main" id="{9B681EC7-DF6F-AD65-C129-03CC79F0964A}"/>
                </a:ext>
              </a:extLst>
            </p:cNvPr>
            <p:cNvSpPr/>
            <p:nvPr/>
          </p:nvSpPr>
          <p:spPr>
            <a:xfrm rot="10800000" flipH="1">
              <a:off x="16875761" y="1536873"/>
              <a:ext cx="1477485" cy="615175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19" dirty="0"/>
            </a:p>
          </p:txBody>
        </p:sp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3BE2B1F-64B5-A4E3-0401-D1E2918C7833}"/>
              </a:ext>
            </a:extLst>
          </p:cNvPr>
          <p:cNvSpPr txBox="1"/>
          <p:nvPr/>
        </p:nvSpPr>
        <p:spPr>
          <a:xfrm>
            <a:off x="10356850" y="396875"/>
            <a:ext cx="2438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DE</a:t>
            </a:r>
          </a:p>
          <a:p>
            <a:r>
              <a:rPr lang="pt-BR" sz="28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NEGÓCIO</a:t>
            </a:r>
            <a:endParaRPr lang="pt-BR" sz="2800" dirty="0"/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10914461-1607-9AC5-8CBA-3F83A0EDA788}"/>
              </a:ext>
            </a:extLst>
          </p:cNvPr>
          <p:cNvGrpSpPr/>
          <p:nvPr/>
        </p:nvGrpSpPr>
        <p:grpSpPr>
          <a:xfrm>
            <a:off x="11465424" y="763365"/>
            <a:ext cx="9753625" cy="9753622"/>
            <a:chOff x="13885984" y="2502879"/>
            <a:chExt cx="8675078" cy="8675074"/>
          </a:xfrm>
        </p:grpSpPr>
        <p:sp>
          <p:nvSpPr>
            <p:cNvPr id="16" name="Arco 15">
              <a:extLst>
                <a:ext uri="{FF2B5EF4-FFF2-40B4-BE49-F238E27FC236}">
                  <a16:creationId xmlns:a16="http://schemas.microsoft.com/office/drawing/2014/main" id="{B11E6B70-A2DA-618B-6B2F-59DC1D6F0CEA}"/>
                </a:ext>
              </a:extLst>
            </p:cNvPr>
            <p:cNvSpPr/>
            <p:nvPr/>
          </p:nvSpPr>
          <p:spPr>
            <a:xfrm>
              <a:off x="13885984" y="2502879"/>
              <a:ext cx="8675078" cy="8675074"/>
            </a:xfrm>
            <a:prstGeom prst="arc">
              <a:avLst>
                <a:gd name="adj1" fmla="val 8842534"/>
                <a:gd name="adj2" fmla="val 15206905"/>
              </a:avLst>
            </a:prstGeom>
            <a:noFill/>
            <a:ln w="3175" cap="rnd">
              <a:solidFill>
                <a:schemeClr val="bg1"/>
              </a:solidFill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Arco 16">
              <a:extLst>
                <a:ext uri="{FF2B5EF4-FFF2-40B4-BE49-F238E27FC236}">
                  <a16:creationId xmlns:a16="http://schemas.microsoft.com/office/drawing/2014/main" id="{AF0BF0BF-C320-C6AB-3F1C-10B7984A0A53}"/>
                </a:ext>
              </a:extLst>
            </p:cNvPr>
            <p:cNvSpPr/>
            <p:nvPr/>
          </p:nvSpPr>
          <p:spPr>
            <a:xfrm>
              <a:off x="13885984" y="2502879"/>
              <a:ext cx="8675078" cy="8675074"/>
            </a:xfrm>
            <a:prstGeom prst="arc">
              <a:avLst>
                <a:gd name="adj1" fmla="val 17901538"/>
                <a:gd name="adj2" fmla="val 6252978"/>
              </a:avLst>
            </a:prstGeom>
            <a:noFill/>
            <a:ln w="3175" cap="rnd">
              <a:solidFill>
                <a:schemeClr val="bg1"/>
              </a:solidFill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594B2477-5466-DD9C-9B30-ACA617877234}"/>
              </a:ext>
            </a:extLst>
          </p:cNvPr>
          <p:cNvGrpSpPr/>
          <p:nvPr/>
        </p:nvGrpSpPr>
        <p:grpSpPr>
          <a:xfrm>
            <a:off x="12109426" y="1407368"/>
            <a:ext cx="8465622" cy="8465617"/>
            <a:chOff x="14788659" y="3405554"/>
            <a:chExt cx="6869728" cy="6869724"/>
          </a:xfrm>
        </p:grpSpPr>
        <p:sp>
          <p:nvSpPr>
            <p:cNvPr id="19" name="Arco 18">
              <a:extLst>
                <a:ext uri="{FF2B5EF4-FFF2-40B4-BE49-F238E27FC236}">
                  <a16:creationId xmlns:a16="http://schemas.microsoft.com/office/drawing/2014/main" id="{6319B14E-1ACA-6B3F-193D-71767A041568}"/>
                </a:ext>
              </a:extLst>
            </p:cNvPr>
            <p:cNvSpPr/>
            <p:nvPr/>
          </p:nvSpPr>
          <p:spPr>
            <a:xfrm>
              <a:off x="14788659" y="3405554"/>
              <a:ext cx="6869728" cy="6869724"/>
            </a:xfrm>
            <a:prstGeom prst="arc">
              <a:avLst>
                <a:gd name="adj1" fmla="val 10509654"/>
                <a:gd name="adj2" fmla="val 18000250"/>
              </a:avLst>
            </a:prstGeom>
            <a:noFill/>
            <a:ln w="63500" cap="rnd">
              <a:solidFill>
                <a:schemeClr val="bg1">
                  <a:alpha val="50000"/>
                </a:schemeClr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19" dirty="0"/>
            </a:p>
          </p:txBody>
        </p:sp>
        <p:sp>
          <p:nvSpPr>
            <p:cNvPr id="20" name="Arco 19">
              <a:extLst>
                <a:ext uri="{FF2B5EF4-FFF2-40B4-BE49-F238E27FC236}">
                  <a16:creationId xmlns:a16="http://schemas.microsoft.com/office/drawing/2014/main" id="{D195BDF2-7FE5-6095-E335-5B77911FFB5A}"/>
                </a:ext>
              </a:extLst>
            </p:cNvPr>
            <p:cNvSpPr/>
            <p:nvPr/>
          </p:nvSpPr>
          <p:spPr>
            <a:xfrm>
              <a:off x="14788659" y="3405554"/>
              <a:ext cx="6869728" cy="6869724"/>
            </a:xfrm>
            <a:prstGeom prst="arc">
              <a:avLst>
                <a:gd name="adj1" fmla="val 20218070"/>
                <a:gd name="adj2" fmla="val 986448"/>
              </a:avLst>
            </a:prstGeom>
            <a:noFill/>
            <a:ln w="63500" cap="rnd">
              <a:solidFill>
                <a:schemeClr val="bg1">
                  <a:alpha val="50000"/>
                </a:schemeClr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19"/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23F281D0-4126-0395-84CE-F715F8893FB7}"/>
              </a:ext>
            </a:extLst>
          </p:cNvPr>
          <p:cNvGrpSpPr/>
          <p:nvPr/>
        </p:nvGrpSpPr>
        <p:grpSpPr>
          <a:xfrm>
            <a:off x="10821422" y="119364"/>
            <a:ext cx="11041628" cy="11041624"/>
            <a:chOff x="13112261" y="1729156"/>
            <a:chExt cx="10222524" cy="10222520"/>
          </a:xfrm>
        </p:grpSpPr>
        <p:sp>
          <p:nvSpPr>
            <p:cNvPr id="22" name="Arco 21">
              <a:extLst>
                <a:ext uri="{FF2B5EF4-FFF2-40B4-BE49-F238E27FC236}">
                  <a16:creationId xmlns:a16="http://schemas.microsoft.com/office/drawing/2014/main" id="{8D210F9B-E268-F3EA-90E8-D9AC40F8DDC8}"/>
                </a:ext>
              </a:extLst>
            </p:cNvPr>
            <p:cNvSpPr/>
            <p:nvPr/>
          </p:nvSpPr>
          <p:spPr>
            <a:xfrm>
              <a:off x="13112261" y="1729156"/>
              <a:ext cx="10222524" cy="10222520"/>
            </a:xfrm>
            <a:prstGeom prst="arc">
              <a:avLst>
                <a:gd name="adj1" fmla="val 6461476"/>
                <a:gd name="adj2" fmla="val 8895540"/>
              </a:avLst>
            </a:prstGeom>
            <a:noFill/>
            <a:ln w="381000" cap="sq">
              <a:solidFill>
                <a:srgbClr val="42A146"/>
              </a:solidFill>
              <a:beve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Arco 22">
              <a:extLst>
                <a:ext uri="{FF2B5EF4-FFF2-40B4-BE49-F238E27FC236}">
                  <a16:creationId xmlns:a16="http://schemas.microsoft.com/office/drawing/2014/main" id="{5A7A5423-0338-7EAA-A503-240DF403F2B3}"/>
                </a:ext>
              </a:extLst>
            </p:cNvPr>
            <p:cNvSpPr/>
            <p:nvPr/>
          </p:nvSpPr>
          <p:spPr>
            <a:xfrm>
              <a:off x="13112261" y="1729156"/>
              <a:ext cx="10222524" cy="10222520"/>
            </a:xfrm>
            <a:prstGeom prst="arc">
              <a:avLst>
                <a:gd name="adj1" fmla="val 17856881"/>
                <a:gd name="adj2" fmla="val 20011963"/>
              </a:avLst>
            </a:prstGeom>
            <a:noFill/>
            <a:ln w="381000" cap="sq">
              <a:solidFill>
                <a:schemeClr val="bg1"/>
              </a:solidFill>
              <a:beve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00197" y="1795359"/>
            <a:ext cx="8003902" cy="771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97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F5D9F84-4ED9-A9DA-DE8E-58D9D0437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5" y="2060"/>
            <a:ext cx="20101587" cy="11307143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87E62D6E-E962-C7DF-10B2-CCA801F56D50}"/>
              </a:ext>
            </a:extLst>
          </p:cNvPr>
          <p:cNvGrpSpPr/>
          <p:nvPr/>
        </p:nvGrpSpPr>
        <p:grpSpPr>
          <a:xfrm>
            <a:off x="9487917" y="763685"/>
            <a:ext cx="9752990" cy="9752987"/>
            <a:chOff x="13885984" y="2502879"/>
            <a:chExt cx="8675078" cy="8675074"/>
          </a:xfrm>
        </p:grpSpPr>
        <p:sp>
          <p:nvSpPr>
            <p:cNvPr id="9" name="Arco 8">
              <a:extLst>
                <a:ext uri="{FF2B5EF4-FFF2-40B4-BE49-F238E27FC236}">
                  <a16:creationId xmlns:a16="http://schemas.microsoft.com/office/drawing/2014/main" id="{4A367084-827E-9EF4-1555-CC45CDA53BC5}"/>
                </a:ext>
              </a:extLst>
            </p:cNvPr>
            <p:cNvSpPr/>
            <p:nvPr/>
          </p:nvSpPr>
          <p:spPr>
            <a:xfrm>
              <a:off x="13885984" y="2502879"/>
              <a:ext cx="8675078" cy="8675074"/>
            </a:xfrm>
            <a:prstGeom prst="arc">
              <a:avLst>
                <a:gd name="adj1" fmla="val 8842534"/>
                <a:gd name="adj2" fmla="val 15206905"/>
              </a:avLst>
            </a:prstGeom>
            <a:noFill/>
            <a:ln w="3175" cap="rnd">
              <a:solidFill>
                <a:schemeClr val="bg1"/>
              </a:solidFill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771"/>
              <a:endParaRPr lang="pt-BR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Arco 9">
              <a:extLst>
                <a:ext uri="{FF2B5EF4-FFF2-40B4-BE49-F238E27FC236}">
                  <a16:creationId xmlns:a16="http://schemas.microsoft.com/office/drawing/2014/main" id="{5F009695-6459-76B8-8FE4-EAA36B9715EB}"/>
                </a:ext>
              </a:extLst>
            </p:cNvPr>
            <p:cNvSpPr/>
            <p:nvPr/>
          </p:nvSpPr>
          <p:spPr>
            <a:xfrm>
              <a:off x="13885984" y="2502879"/>
              <a:ext cx="8675078" cy="8675074"/>
            </a:xfrm>
            <a:prstGeom prst="arc">
              <a:avLst>
                <a:gd name="adj1" fmla="val 17901538"/>
                <a:gd name="adj2" fmla="val 6252978"/>
              </a:avLst>
            </a:prstGeom>
            <a:noFill/>
            <a:ln w="3175" cap="rnd">
              <a:solidFill>
                <a:schemeClr val="bg1"/>
              </a:solidFill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771"/>
              <a:endParaRPr lang="pt-BR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0E2303D1-80AF-3FC1-FA35-5973B41CF96B}"/>
              </a:ext>
            </a:extLst>
          </p:cNvPr>
          <p:cNvGrpSpPr/>
          <p:nvPr/>
        </p:nvGrpSpPr>
        <p:grpSpPr>
          <a:xfrm>
            <a:off x="10131878" y="1407644"/>
            <a:ext cx="8465071" cy="8465066"/>
            <a:chOff x="14788659" y="3405554"/>
            <a:chExt cx="6869728" cy="6869724"/>
          </a:xfrm>
        </p:grpSpPr>
        <p:sp>
          <p:nvSpPr>
            <p:cNvPr id="12" name="Arco 11">
              <a:extLst>
                <a:ext uri="{FF2B5EF4-FFF2-40B4-BE49-F238E27FC236}">
                  <a16:creationId xmlns:a16="http://schemas.microsoft.com/office/drawing/2014/main" id="{0DC595E5-6C75-2D4A-28A3-12C6CF5E0B2A}"/>
                </a:ext>
              </a:extLst>
            </p:cNvPr>
            <p:cNvSpPr/>
            <p:nvPr/>
          </p:nvSpPr>
          <p:spPr>
            <a:xfrm>
              <a:off x="14788659" y="3405554"/>
              <a:ext cx="6869728" cy="6869724"/>
            </a:xfrm>
            <a:prstGeom prst="arc">
              <a:avLst>
                <a:gd name="adj1" fmla="val 10509654"/>
                <a:gd name="adj2" fmla="val 18000250"/>
              </a:avLst>
            </a:prstGeom>
            <a:noFill/>
            <a:ln w="63500" cap="rnd">
              <a:solidFill>
                <a:schemeClr val="bg1">
                  <a:alpha val="50000"/>
                </a:schemeClr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771"/>
              <a:endParaRPr lang="pt-BR" sz="1319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Arco 12">
              <a:extLst>
                <a:ext uri="{FF2B5EF4-FFF2-40B4-BE49-F238E27FC236}">
                  <a16:creationId xmlns:a16="http://schemas.microsoft.com/office/drawing/2014/main" id="{B211932F-DE2A-1BEF-929A-D4B7B0288364}"/>
                </a:ext>
              </a:extLst>
            </p:cNvPr>
            <p:cNvSpPr/>
            <p:nvPr/>
          </p:nvSpPr>
          <p:spPr>
            <a:xfrm>
              <a:off x="14788659" y="3405554"/>
              <a:ext cx="6869728" cy="6869724"/>
            </a:xfrm>
            <a:prstGeom prst="arc">
              <a:avLst>
                <a:gd name="adj1" fmla="val 20218070"/>
                <a:gd name="adj2" fmla="val 986448"/>
              </a:avLst>
            </a:prstGeom>
            <a:noFill/>
            <a:ln w="63500" cap="rnd">
              <a:solidFill>
                <a:schemeClr val="bg1">
                  <a:alpha val="50000"/>
                </a:schemeClr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771"/>
              <a:endParaRPr lang="pt-BR" sz="131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A6B63562-F7A5-D85C-A695-B899CEA571F5}"/>
              </a:ext>
            </a:extLst>
          </p:cNvPr>
          <p:cNvGrpSpPr/>
          <p:nvPr/>
        </p:nvGrpSpPr>
        <p:grpSpPr>
          <a:xfrm>
            <a:off x="8843958" y="119726"/>
            <a:ext cx="11040909" cy="11040905"/>
            <a:chOff x="13112261" y="1729156"/>
            <a:chExt cx="10222524" cy="10222520"/>
          </a:xfrm>
        </p:grpSpPr>
        <p:sp>
          <p:nvSpPr>
            <p:cNvPr id="15" name="Arco 14">
              <a:extLst>
                <a:ext uri="{FF2B5EF4-FFF2-40B4-BE49-F238E27FC236}">
                  <a16:creationId xmlns:a16="http://schemas.microsoft.com/office/drawing/2014/main" id="{3C312955-DDDC-36AC-5024-5D701F599B63}"/>
                </a:ext>
              </a:extLst>
            </p:cNvPr>
            <p:cNvSpPr/>
            <p:nvPr/>
          </p:nvSpPr>
          <p:spPr>
            <a:xfrm>
              <a:off x="13112261" y="1729156"/>
              <a:ext cx="10222524" cy="10222520"/>
            </a:xfrm>
            <a:prstGeom prst="arc">
              <a:avLst>
                <a:gd name="adj1" fmla="val 6461476"/>
                <a:gd name="adj2" fmla="val 8895540"/>
              </a:avLst>
            </a:prstGeom>
            <a:noFill/>
            <a:ln w="381000" cap="sq">
              <a:solidFill>
                <a:srgbClr val="42A146"/>
              </a:solidFill>
              <a:beve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771"/>
              <a:endParaRPr lang="pt-BR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Arco 15">
              <a:extLst>
                <a:ext uri="{FF2B5EF4-FFF2-40B4-BE49-F238E27FC236}">
                  <a16:creationId xmlns:a16="http://schemas.microsoft.com/office/drawing/2014/main" id="{7A24D8C2-239D-4AC3-8180-0B2ADA4B47E9}"/>
                </a:ext>
              </a:extLst>
            </p:cNvPr>
            <p:cNvSpPr/>
            <p:nvPr/>
          </p:nvSpPr>
          <p:spPr>
            <a:xfrm>
              <a:off x="13112261" y="1729156"/>
              <a:ext cx="10222524" cy="10222520"/>
            </a:xfrm>
            <a:prstGeom prst="arc">
              <a:avLst>
                <a:gd name="adj1" fmla="val 17856881"/>
                <a:gd name="adj2" fmla="val 20011963"/>
              </a:avLst>
            </a:prstGeom>
            <a:noFill/>
            <a:ln w="381000" cap="sq">
              <a:solidFill>
                <a:schemeClr val="bg1"/>
              </a:solidFill>
              <a:beve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771"/>
              <a:endParaRPr lang="pt-BR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938CAB2-4914-DDBC-4782-01993738AD38}"/>
              </a:ext>
            </a:extLst>
          </p:cNvPr>
          <p:cNvSpPr txBox="1"/>
          <p:nvPr/>
        </p:nvSpPr>
        <p:spPr>
          <a:xfrm>
            <a:off x="444500" y="573867"/>
            <a:ext cx="7586236" cy="1288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507771">
              <a:lnSpc>
                <a:spcPct val="80000"/>
              </a:lnSpc>
            </a:pPr>
            <a:r>
              <a:rPr lang="pt-BR" sz="9481" b="1" dirty="0">
                <a:solidFill>
                  <a:srgbClr val="42A146"/>
                </a:solidFill>
                <a:latin typeface="Arial Black" panose="020B0A040201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PREÇOS</a:t>
            </a:r>
          </a:p>
        </p:txBody>
      </p:sp>
      <p:grpSp>
        <p:nvGrpSpPr>
          <p:cNvPr id="80" name="Agrupar 79">
            <a:extLst>
              <a:ext uri="{FF2B5EF4-FFF2-40B4-BE49-F238E27FC236}">
                <a16:creationId xmlns:a16="http://schemas.microsoft.com/office/drawing/2014/main" id="{FE9035C8-283A-8349-09F8-601785C3382D}"/>
              </a:ext>
            </a:extLst>
          </p:cNvPr>
          <p:cNvGrpSpPr/>
          <p:nvPr/>
        </p:nvGrpSpPr>
        <p:grpSpPr>
          <a:xfrm>
            <a:off x="571890" y="6094563"/>
            <a:ext cx="8268883" cy="3925358"/>
            <a:chOff x="1044534" y="7484326"/>
            <a:chExt cx="10029219" cy="5328619"/>
          </a:xfrm>
        </p:grpSpPr>
        <p:sp>
          <p:nvSpPr>
            <p:cNvPr id="38" name="Retângulo: Único Canto Recortado 37">
              <a:extLst>
                <a:ext uri="{FF2B5EF4-FFF2-40B4-BE49-F238E27FC236}">
                  <a16:creationId xmlns:a16="http://schemas.microsoft.com/office/drawing/2014/main" id="{9E301134-E7C9-4B5B-7A26-B38FE59EAF98}"/>
                </a:ext>
              </a:extLst>
            </p:cNvPr>
            <p:cNvSpPr/>
            <p:nvPr/>
          </p:nvSpPr>
          <p:spPr>
            <a:xfrm>
              <a:off x="1044534" y="7484326"/>
              <a:ext cx="9827783" cy="5207301"/>
            </a:xfrm>
            <a:prstGeom prst="snip1Rect">
              <a:avLst>
                <a:gd name="adj" fmla="val 22471"/>
              </a:avLst>
            </a:prstGeom>
            <a:solidFill>
              <a:srgbClr val="202A2D">
                <a:alpha val="89804"/>
              </a:srgbClr>
            </a:solidFill>
            <a:ln w="3175">
              <a:solidFill>
                <a:schemeClr val="bg1"/>
              </a:solidFill>
            </a:ln>
            <a:effectLst>
              <a:outerShdw blurRad="1270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771"/>
              <a:endParaRPr lang="pt-BR" sz="131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05D3B3FF-88DA-2907-9C29-7456EACBF01A}"/>
                </a:ext>
              </a:extLst>
            </p:cNvPr>
            <p:cNvSpPr txBox="1"/>
            <p:nvPr/>
          </p:nvSpPr>
          <p:spPr>
            <a:xfrm>
              <a:off x="1311330" y="8236979"/>
              <a:ext cx="2845114" cy="26053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507771">
                <a:spcAft>
                  <a:spcPts val="824"/>
                </a:spcAft>
              </a:pPr>
              <a:r>
                <a:rPr lang="pt-BR" sz="2968" b="1" dirty="0">
                  <a:solidFill>
                    <a:srgbClr val="42A146"/>
                  </a:solidFill>
                  <a:latin typeface="Arial Nova" panose="020B0504020202020204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PREÇOS CLIENTE PREMIUM SP</a:t>
              </a:r>
              <a:r>
                <a:rPr lang="pt-BR" sz="2968" dirty="0">
                  <a:solidFill>
                    <a:prstClr val="white"/>
                  </a:solidFill>
                  <a:latin typeface="Arial Nova" panose="020B0504020202020204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¹</a:t>
              </a:r>
              <a:endParaRPr lang="pt-BR" sz="2968" b="1" dirty="0">
                <a:solidFill>
                  <a:srgbClr val="42A146"/>
                </a:solidFill>
                <a:latin typeface="Arial Nova" panose="020B0504020202020204" pitchFamily="34" charset="0"/>
                <a:ea typeface="Calibri" panose="020F050202020403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F47503E4-F85D-60C2-5076-4D7AC663A459}"/>
                </a:ext>
              </a:extLst>
            </p:cNvPr>
            <p:cNvSpPr txBox="1"/>
            <p:nvPr/>
          </p:nvSpPr>
          <p:spPr>
            <a:xfrm>
              <a:off x="5409986" y="8066439"/>
              <a:ext cx="4065984" cy="6764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507771">
                <a:spcAft>
                  <a:spcPts val="824"/>
                </a:spcAft>
              </a:pPr>
              <a:r>
                <a:rPr lang="pt-BR" sz="2638" dirty="0">
                  <a:solidFill>
                    <a:prstClr val="white"/>
                  </a:solidFill>
                  <a:latin typeface="Arial Nova" panose="020B0504020202020204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OURO</a:t>
              </a:r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E0713EC6-9A17-23EC-B220-6F113BCD3C77}"/>
                </a:ext>
              </a:extLst>
            </p:cNvPr>
            <p:cNvSpPr txBox="1"/>
            <p:nvPr/>
          </p:nvSpPr>
          <p:spPr>
            <a:xfrm>
              <a:off x="5409986" y="8474687"/>
              <a:ext cx="5663767" cy="11587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507771">
                <a:spcAft>
                  <a:spcPts val="824"/>
                </a:spcAft>
              </a:pPr>
              <a:r>
                <a:rPr lang="pt-BR" sz="3628" dirty="0">
                  <a:solidFill>
                    <a:prstClr val="white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R$ </a:t>
              </a:r>
              <a:r>
                <a:rPr lang="pt-BR" sz="4947" dirty="0">
                  <a:solidFill>
                    <a:prstClr val="white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107,73</a:t>
              </a:r>
            </a:p>
          </p:txBody>
        </p:sp>
        <p:sp>
          <p:nvSpPr>
            <p:cNvPr id="48" name="CaixaDeTexto 47">
              <a:extLst>
                <a:ext uri="{FF2B5EF4-FFF2-40B4-BE49-F238E27FC236}">
                  <a16:creationId xmlns:a16="http://schemas.microsoft.com/office/drawing/2014/main" id="{AC125B39-660D-C301-731E-5734F100C7FD}"/>
                </a:ext>
              </a:extLst>
            </p:cNvPr>
            <p:cNvSpPr txBox="1"/>
            <p:nvPr/>
          </p:nvSpPr>
          <p:spPr>
            <a:xfrm>
              <a:off x="5409986" y="9679728"/>
              <a:ext cx="4065984" cy="6764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507771">
                <a:spcAft>
                  <a:spcPts val="824"/>
                </a:spcAft>
              </a:pPr>
              <a:r>
                <a:rPr lang="pt-BR" sz="2638" dirty="0">
                  <a:solidFill>
                    <a:prstClr val="white"/>
                  </a:solidFill>
                  <a:latin typeface="Arial Nova" panose="020B0504020202020204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PRATA</a:t>
              </a:r>
            </a:p>
          </p:txBody>
        </p:sp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B127B7C6-1E01-3457-283B-7BEFEFE5B4DC}"/>
                </a:ext>
              </a:extLst>
            </p:cNvPr>
            <p:cNvSpPr txBox="1"/>
            <p:nvPr/>
          </p:nvSpPr>
          <p:spPr>
            <a:xfrm>
              <a:off x="5409986" y="10087975"/>
              <a:ext cx="5663767" cy="11587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507771">
                <a:spcAft>
                  <a:spcPts val="824"/>
                </a:spcAft>
              </a:pPr>
              <a:r>
                <a:rPr lang="pt-BR" sz="3628" dirty="0">
                  <a:solidFill>
                    <a:prstClr val="white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R$ </a:t>
              </a:r>
              <a:r>
                <a:rPr lang="pt-BR" sz="4947" dirty="0">
                  <a:solidFill>
                    <a:prstClr val="white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119,95</a:t>
              </a:r>
            </a:p>
          </p:txBody>
        </p:sp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2657CAD9-D1C7-D4EB-0C80-D8F3294A4FA2}"/>
                </a:ext>
              </a:extLst>
            </p:cNvPr>
            <p:cNvSpPr txBox="1"/>
            <p:nvPr/>
          </p:nvSpPr>
          <p:spPr>
            <a:xfrm>
              <a:off x="5409986" y="11245906"/>
              <a:ext cx="4065984" cy="6764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507771">
                <a:spcAft>
                  <a:spcPts val="824"/>
                </a:spcAft>
              </a:pPr>
              <a:r>
                <a:rPr lang="pt-BR" sz="2638" dirty="0">
                  <a:solidFill>
                    <a:prstClr val="white"/>
                  </a:solidFill>
                  <a:latin typeface="Arial Nova" panose="020B0504020202020204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BRONZE</a:t>
              </a:r>
            </a:p>
          </p:txBody>
        </p:sp>
        <p:sp>
          <p:nvSpPr>
            <p:cNvPr id="51" name="CaixaDeTexto 50">
              <a:extLst>
                <a:ext uri="{FF2B5EF4-FFF2-40B4-BE49-F238E27FC236}">
                  <a16:creationId xmlns:a16="http://schemas.microsoft.com/office/drawing/2014/main" id="{53DDE11A-892A-5348-01DD-A1B14C1D39DE}"/>
                </a:ext>
              </a:extLst>
            </p:cNvPr>
            <p:cNvSpPr txBox="1"/>
            <p:nvPr/>
          </p:nvSpPr>
          <p:spPr>
            <a:xfrm>
              <a:off x="5409986" y="11654152"/>
              <a:ext cx="5663767" cy="11587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507771">
                <a:spcAft>
                  <a:spcPts val="824"/>
                </a:spcAft>
              </a:pPr>
              <a:r>
                <a:rPr lang="pt-BR" sz="3628" dirty="0">
                  <a:solidFill>
                    <a:prstClr val="white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R$ </a:t>
              </a:r>
              <a:r>
                <a:rPr lang="pt-BR" sz="4947" dirty="0">
                  <a:solidFill>
                    <a:prstClr val="white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132,17</a:t>
              </a:r>
            </a:p>
          </p:txBody>
        </p:sp>
        <p:grpSp>
          <p:nvGrpSpPr>
            <p:cNvPr id="71" name="Agrupar 70">
              <a:extLst>
                <a:ext uri="{FF2B5EF4-FFF2-40B4-BE49-F238E27FC236}">
                  <a16:creationId xmlns:a16="http://schemas.microsoft.com/office/drawing/2014/main" id="{AC8BE843-6D53-3260-4553-1F67FA6F3B55}"/>
                </a:ext>
              </a:extLst>
            </p:cNvPr>
            <p:cNvGrpSpPr/>
            <p:nvPr/>
          </p:nvGrpSpPr>
          <p:grpSpPr>
            <a:xfrm>
              <a:off x="4692867" y="8231908"/>
              <a:ext cx="355716" cy="4459718"/>
              <a:chOff x="4856989" y="8999576"/>
              <a:chExt cx="355716" cy="4459718"/>
            </a:xfrm>
          </p:grpSpPr>
          <p:cxnSp>
            <p:nvCxnSpPr>
              <p:cNvPr id="67" name="Conector reto 66">
                <a:extLst>
                  <a:ext uri="{FF2B5EF4-FFF2-40B4-BE49-F238E27FC236}">
                    <a16:creationId xmlns:a16="http://schemas.microsoft.com/office/drawing/2014/main" id="{495A36CA-76A5-F4C3-CB82-21A6471B07EB}"/>
                  </a:ext>
                </a:extLst>
              </p:cNvPr>
              <p:cNvCxnSpPr>
                <a:cxnSpLocks/>
                <a:endCxn id="68" idx="0"/>
              </p:cNvCxnSpPr>
              <p:nvPr/>
            </p:nvCxnSpPr>
            <p:spPr>
              <a:xfrm flipV="1">
                <a:off x="5034847" y="9355292"/>
                <a:ext cx="0" cy="4104002"/>
              </a:xfrm>
              <a:prstGeom prst="line">
                <a:avLst/>
              </a:prstGeom>
              <a:solidFill>
                <a:srgbClr val="42A146"/>
              </a:solidFill>
              <a:ln w="38100">
                <a:solidFill>
                  <a:srgbClr val="42A146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68" name="Elipse 67">
                <a:extLst>
                  <a:ext uri="{FF2B5EF4-FFF2-40B4-BE49-F238E27FC236}">
                    <a16:creationId xmlns:a16="http://schemas.microsoft.com/office/drawing/2014/main" id="{16262ECD-C59F-62C9-0029-A51E9EDB28F2}"/>
                  </a:ext>
                </a:extLst>
              </p:cNvPr>
              <p:cNvSpPr/>
              <p:nvPr/>
            </p:nvSpPr>
            <p:spPr>
              <a:xfrm flipV="1">
                <a:off x="4856989" y="8999576"/>
                <a:ext cx="355716" cy="355716"/>
              </a:xfrm>
              <a:prstGeom prst="ellipse">
                <a:avLst/>
              </a:prstGeom>
              <a:solidFill>
                <a:srgbClr val="42A146"/>
              </a:solidFill>
              <a:ln w="127000" cmpd="dbl">
                <a:solidFill>
                  <a:srgbClr val="42A146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507771"/>
                <a:endParaRPr lang="pt-BR" sz="1319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9" name="Elipse 68">
                <a:extLst>
                  <a:ext uri="{FF2B5EF4-FFF2-40B4-BE49-F238E27FC236}">
                    <a16:creationId xmlns:a16="http://schemas.microsoft.com/office/drawing/2014/main" id="{2333D7AF-7400-6F52-7A8D-D9C7A0A1EFE6}"/>
                  </a:ext>
                </a:extLst>
              </p:cNvPr>
              <p:cNvSpPr/>
              <p:nvPr/>
            </p:nvSpPr>
            <p:spPr>
              <a:xfrm flipV="1">
                <a:off x="4856989" y="10609230"/>
                <a:ext cx="355716" cy="355716"/>
              </a:xfrm>
              <a:prstGeom prst="ellipse">
                <a:avLst/>
              </a:prstGeom>
              <a:solidFill>
                <a:srgbClr val="42A146"/>
              </a:solidFill>
              <a:ln w="127000" cmpd="dbl">
                <a:solidFill>
                  <a:srgbClr val="42A146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507771"/>
                <a:endParaRPr lang="pt-BR" sz="1319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0" name="Elipse 69">
                <a:extLst>
                  <a:ext uri="{FF2B5EF4-FFF2-40B4-BE49-F238E27FC236}">
                    <a16:creationId xmlns:a16="http://schemas.microsoft.com/office/drawing/2014/main" id="{DEBCED7A-DC6D-38C8-CF50-D8A324F1544F}"/>
                  </a:ext>
                </a:extLst>
              </p:cNvPr>
              <p:cNvSpPr/>
              <p:nvPr/>
            </p:nvSpPr>
            <p:spPr>
              <a:xfrm flipV="1">
                <a:off x="4856989" y="12206232"/>
                <a:ext cx="355716" cy="355716"/>
              </a:xfrm>
              <a:prstGeom prst="ellipse">
                <a:avLst/>
              </a:prstGeom>
              <a:solidFill>
                <a:srgbClr val="42A146"/>
              </a:solidFill>
              <a:ln w="127000" cmpd="dbl">
                <a:solidFill>
                  <a:srgbClr val="42A146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507771"/>
                <a:endParaRPr lang="pt-BR" sz="1319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79" name="Agrupar 78">
            <a:extLst>
              <a:ext uri="{FF2B5EF4-FFF2-40B4-BE49-F238E27FC236}">
                <a16:creationId xmlns:a16="http://schemas.microsoft.com/office/drawing/2014/main" id="{48D4D409-579B-3D0E-D1BD-6DB1B4DB4C62}"/>
              </a:ext>
            </a:extLst>
          </p:cNvPr>
          <p:cNvGrpSpPr/>
          <p:nvPr/>
        </p:nvGrpSpPr>
        <p:grpSpPr>
          <a:xfrm>
            <a:off x="571890" y="1857843"/>
            <a:ext cx="8102803" cy="4449371"/>
            <a:chOff x="1044536" y="2557088"/>
            <a:chExt cx="9827784" cy="5207300"/>
          </a:xfrm>
        </p:grpSpPr>
        <p:sp>
          <p:nvSpPr>
            <p:cNvPr id="37" name="Retângulo: Único Canto Recortado 36">
              <a:extLst>
                <a:ext uri="{FF2B5EF4-FFF2-40B4-BE49-F238E27FC236}">
                  <a16:creationId xmlns:a16="http://schemas.microsoft.com/office/drawing/2014/main" id="{510DA899-5E14-E9BA-27ED-7FBF4A73F5B6}"/>
                </a:ext>
              </a:extLst>
            </p:cNvPr>
            <p:cNvSpPr/>
            <p:nvPr/>
          </p:nvSpPr>
          <p:spPr>
            <a:xfrm flipV="1">
              <a:off x="1044536" y="2557088"/>
              <a:ext cx="9827784" cy="5207300"/>
            </a:xfrm>
            <a:prstGeom prst="snip1Rect">
              <a:avLst>
                <a:gd name="adj" fmla="val 22471"/>
              </a:avLst>
            </a:prstGeom>
            <a:solidFill>
              <a:srgbClr val="202A2D">
                <a:alpha val="89804"/>
              </a:srgbClr>
            </a:solidFill>
            <a:ln w="3175">
              <a:solidFill>
                <a:schemeClr val="bg1"/>
              </a:solidFill>
            </a:ln>
            <a:effectLst>
              <a:outerShdw blurRad="1270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771"/>
              <a:endParaRPr lang="pt-BR" sz="1154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8958FC93-2880-B6F3-4377-5079D06F4B5C}"/>
                </a:ext>
              </a:extLst>
            </p:cNvPr>
            <p:cNvSpPr txBox="1"/>
            <p:nvPr/>
          </p:nvSpPr>
          <p:spPr>
            <a:xfrm>
              <a:off x="1796517" y="2763935"/>
              <a:ext cx="4065984" cy="5239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507771">
                <a:spcAft>
                  <a:spcPts val="824"/>
                </a:spcAft>
              </a:pPr>
              <a:r>
                <a:rPr lang="pt-BR" sz="2309" dirty="0">
                  <a:solidFill>
                    <a:prstClr val="white"/>
                  </a:solidFill>
                  <a:latin typeface="Arial Nova" panose="020B0504020202020204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Preço Catálogo¹</a:t>
              </a: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5395CFCC-E550-7052-1095-ADB80602A771}"/>
                </a:ext>
              </a:extLst>
            </p:cNvPr>
            <p:cNvSpPr txBox="1"/>
            <p:nvPr/>
          </p:nvSpPr>
          <p:spPr>
            <a:xfrm>
              <a:off x="1796517" y="3253459"/>
              <a:ext cx="5663768" cy="10881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507771">
                <a:spcAft>
                  <a:spcPts val="824"/>
                </a:spcAft>
              </a:pPr>
              <a:r>
                <a:rPr lang="pt-BR" sz="3958" dirty="0">
                  <a:solidFill>
                    <a:prstClr val="white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R$ </a:t>
              </a:r>
              <a:r>
                <a:rPr lang="pt-BR" sz="5442" dirty="0">
                  <a:solidFill>
                    <a:prstClr val="white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155,00</a:t>
              </a:r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5F70225A-D151-2DD4-E7AB-D714B20777D0}"/>
                </a:ext>
              </a:extLst>
            </p:cNvPr>
            <p:cNvSpPr txBox="1"/>
            <p:nvPr/>
          </p:nvSpPr>
          <p:spPr>
            <a:xfrm>
              <a:off x="7453344" y="6421782"/>
              <a:ext cx="2637930" cy="12971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507771">
                <a:spcAft>
                  <a:spcPts val="824"/>
                </a:spcAft>
              </a:pPr>
              <a:r>
                <a:rPr lang="pt-BR" sz="2968" b="1" dirty="0">
                  <a:solidFill>
                    <a:srgbClr val="42A146"/>
                  </a:solidFill>
                  <a:latin typeface="Arial Nova" panose="020B0504020202020204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50 porções</a:t>
              </a:r>
            </a:p>
            <a:p>
              <a:pPr defTabSz="1507771">
                <a:spcAft>
                  <a:spcPts val="824"/>
                </a:spcAft>
              </a:pPr>
              <a:r>
                <a:rPr lang="pt-BR" sz="2968" b="1" dirty="0">
                  <a:solidFill>
                    <a:srgbClr val="42A146"/>
                  </a:solidFill>
                  <a:latin typeface="Arial Nova" panose="020B0504020202020204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SKU 325K</a:t>
              </a: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44784F84-5286-338B-675C-7E8989A39A83}"/>
                </a:ext>
              </a:extLst>
            </p:cNvPr>
            <p:cNvSpPr txBox="1"/>
            <p:nvPr/>
          </p:nvSpPr>
          <p:spPr>
            <a:xfrm>
              <a:off x="1796516" y="6101290"/>
              <a:ext cx="7018692" cy="5239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507771">
                <a:spcAft>
                  <a:spcPts val="824"/>
                </a:spcAft>
              </a:pPr>
              <a:r>
                <a:rPr lang="pt-BR" sz="2309" dirty="0">
                  <a:solidFill>
                    <a:prstClr val="white"/>
                  </a:solidFill>
                  <a:latin typeface="Arial Nova" panose="020B0504020202020204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Preço por porção Supervisor SP  </a:t>
              </a: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A29C454A-DC2E-523D-2852-77AC8BAF529C}"/>
                </a:ext>
              </a:extLst>
            </p:cNvPr>
            <p:cNvSpPr txBox="1"/>
            <p:nvPr/>
          </p:nvSpPr>
          <p:spPr>
            <a:xfrm>
              <a:off x="1900590" y="6657884"/>
              <a:ext cx="3201966" cy="9990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507771">
                <a:spcAft>
                  <a:spcPts val="824"/>
                </a:spcAft>
              </a:pPr>
              <a:r>
                <a:rPr lang="pt-BR" sz="3628" dirty="0">
                  <a:solidFill>
                    <a:prstClr val="white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R$ </a:t>
              </a:r>
              <a:r>
                <a:rPr lang="pt-BR" sz="4947" dirty="0">
                  <a:solidFill>
                    <a:prstClr val="white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1,79</a:t>
              </a:r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55ADDBC9-DF56-E847-0139-2214853F40D5}"/>
                </a:ext>
              </a:extLst>
            </p:cNvPr>
            <p:cNvSpPr txBox="1"/>
            <p:nvPr/>
          </p:nvSpPr>
          <p:spPr>
            <a:xfrm>
              <a:off x="7853245" y="4579205"/>
              <a:ext cx="2401132" cy="9398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507771">
                <a:spcAft>
                  <a:spcPts val="824"/>
                </a:spcAft>
              </a:pPr>
              <a:r>
                <a:rPr lang="pt-BR" sz="2309" b="1" dirty="0">
                  <a:solidFill>
                    <a:prstClr val="white"/>
                  </a:solidFill>
                  <a:latin typeface="Arial Nova" panose="020B0504020202020204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Pontos de Volume</a:t>
              </a:r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3EFC59A2-537F-7077-2BF6-6D960262D8DA}"/>
                </a:ext>
              </a:extLst>
            </p:cNvPr>
            <p:cNvSpPr txBox="1"/>
            <p:nvPr/>
          </p:nvSpPr>
          <p:spPr>
            <a:xfrm>
              <a:off x="8000108" y="3540748"/>
              <a:ext cx="1969722" cy="11771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507771">
                <a:spcAft>
                  <a:spcPts val="824"/>
                </a:spcAft>
              </a:pPr>
              <a:r>
                <a:rPr lang="pt-BR" sz="5936" dirty="0">
                  <a:solidFill>
                    <a:srgbClr val="42A146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18</a:t>
              </a:r>
            </a:p>
          </p:txBody>
        </p:sp>
        <p:cxnSp>
          <p:nvCxnSpPr>
            <p:cNvPr id="75" name="Conector reto 74">
              <a:extLst>
                <a:ext uri="{FF2B5EF4-FFF2-40B4-BE49-F238E27FC236}">
                  <a16:creationId xmlns:a16="http://schemas.microsoft.com/office/drawing/2014/main" id="{09CFF934-7E14-71ED-C022-A3CF94DD11F0}"/>
                </a:ext>
              </a:extLst>
            </p:cNvPr>
            <p:cNvCxnSpPr>
              <a:cxnSpLocks/>
            </p:cNvCxnSpPr>
            <p:nvPr/>
          </p:nvCxnSpPr>
          <p:spPr>
            <a:xfrm>
              <a:off x="1900590" y="4312272"/>
              <a:ext cx="5655164" cy="0"/>
            </a:xfrm>
            <a:prstGeom prst="line">
              <a:avLst/>
            </a:prstGeom>
            <a:noFill/>
            <a:ln w="3175" cap="rnd">
              <a:solidFill>
                <a:schemeClr val="bg1"/>
              </a:solidFill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5153AE80-6FFD-5289-DBDD-0740606D6B3D}"/>
                </a:ext>
              </a:extLst>
            </p:cNvPr>
            <p:cNvSpPr/>
            <p:nvPr/>
          </p:nvSpPr>
          <p:spPr>
            <a:xfrm>
              <a:off x="7516744" y="3023817"/>
              <a:ext cx="3110782" cy="3110778"/>
            </a:xfrm>
            <a:prstGeom prst="ellipse">
              <a:avLst/>
            </a:prstGeom>
            <a:noFill/>
            <a:ln w="38100">
              <a:solidFill>
                <a:srgbClr val="42A14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771"/>
              <a:endParaRPr lang="pt-BR" sz="1154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cxnSp>
        <p:nvCxnSpPr>
          <p:cNvPr id="82" name="Conector reto 81">
            <a:extLst>
              <a:ext uri="{FF2B5EF4-FFF2-40B4-BE49-F238E27FC236}">
                <a16:creationId xmlns:a16="http://schemas.microsoft.com/office/drawing/2014/main" id="{6DE51635-3A98-7A10-2E24-6A09A6931405}"/>
              </a:ext>
            </a:extLst>
          </p:cNvPr>
          <p:cNvCxnSpPr>
            <a:cxnSpLocks/>
          </p:cNvCxnSpPr>
          <p:nvPr/>
        </p:nvCxnSpPr>
        <p:spPr>
          <a:xfrm flipH="1">
            <a:off x="8674694" y="2513569"/>
            <a:ext cx="1959147" cy="0"/>
          </a:xfrm>
          <a:prstGeom prst="line">
            <a:avLst/>
          </a:prstGeom>
          <a:noFill/>
          <a:ln w="3175" cap="rnd">
            <a:solidFill>
              <a:schemeClr val="bg1"/>
            </a:solidFill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52E5A066-F767-A8CB-D401-9961E288405D}"/>
              </a:ext>
            </a:extLst>
          </p:cNvPr>
          <p:cNvSpPr txBox="1"/>
          <p:nvPr/>
        </p:nvSpPr>
        <p:spPr>
          <a:xfrm>
            <a:off x="490444" y="10250617"/>
            <a:ext cx="12847102" cy="100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507771"/>
            <a:r>
              <a:rPr lang="pt-BR" sz="1979" dirty="0">
                <a:solidFill>
                  <a:prstClr val="white"/>
                </a:solidFill>
                <a:latin typeface="Arial Nova" panose="020B0504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¹ Preços válidos para o Estado de SP. O Distribuidor Independente é livre para definir seu preço de venda</a:t>
            </a:r>
          </a:p>
          <a:p>
            <a:pPr algn="just" defTabSz="1507771"/>
            <a:r>
              <a:rPr lang="pt-BR" sz="1979" dirty="0">
                <a:solidFill>
                  <a:prstClr val="white"/>
                </a:solidFill>
                <a:latin typeface="Arial Nova" panose="020B0504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Preços variam conforme estado e de acordo com Plano de Marketing e com Programa Cliente Premium.</a:t>
            </a:r>
          </a:p>
          <a:p>
            <a:pPr algn="just" defTabSz="1507771">
              <a:spcAft>
                <a:spcPts val="824"/>
              </a:spcAft>
            </a:pPr>
            <a:endParaRPr lang="pt-BR" sz="1979" dirty="0">
              <a:solidFill>
                <a:prstClr val="white"/>
              </a:solidFill>
              <a:latin typeface="Arial Nova" panose="020B0504020202020204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2661EB28-F651-9C98-236C-53461ABD07D0}"/>
              </a:ext>
            </a:extLst>
          </p:cNvPr>
          <p:cNvSpPr txBox="1"/>
          <p:nvPr/>
        </p:nvSpPr>
        <p:spPr>
          <a:xfrm>
            <a:off x="1196621" y="3457322"/>
            <a:ext cx="4446650" cy="49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507771">
              <a:spcAft>
                <a:spcPts val="824"/>
              </a:spcAft>
            </a:pPr>
            <a:r>
              <a:rPr lang="pt-BR" sz="2638" dirty="0">
                <a:solidFill>
                  <a:prstClr val="white"/>
                </a:solidFill>
                <a:latin typeface="Arial Nova" panose="020B0504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Preço Supervisor SP¹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A1EDB0EA-64E7-1054-0110-60C165418731}"/>
              </a:ext>
            </a:extLst>
          </p:cNvPr>
          <p:cNvSpPr txBox="1"/>
          <p:nvPr/>
        </p:nvSpPr>
        <p:spPr>
          <a:xfrm>
            <a:off x="1196621" y="3875596"/>
            <a:ext cx="4669659" cy="929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507771">
              <a:spcAft>
                <a:spcPts val="824"/>
              </a:spcAft>
            </a:pPr>
            <a:r>
              <a:rPr lang="pt-BR" sz="3958" dirty="0">
                <a:solidFill>
                  <a:prstClr val="white"/>
                </a:solidFill>
                <a:latin typeface="Arial Black" panose="020B0A040201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R$ </a:t>
            </a:r>
            <a:r>
              <a:rPr lang="pt-BR" sz="5442" dirty="0">
                <a:solidFill>
                  <a:prstClr val="white"/>
                </a:solidFill>
                <a:latin typeface="Arial Black" panose="020B0A040201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89,40</a:t>
            </a:r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id="{7292EA93-C0FA-7443-E3B3-A25B1D36710B}"/>
              </a:ext>
            </a:extLst>
          </p:cNvPr>
          <p:cNvSpPr/>
          <p:nvPr/>
        </p:nvSpPr>
        <p:spPr>
          <a:xfrm>
            <a:off x="19272645" y="10344092"/>
            <a:ext cx="591185" cy="708660"/>
          </a:xfrm>
          <a:custGeom>
            <a:avLst/>
            <a:gdLst/>
            <a:ahLst/>
            <a:cxnLst/>
            <a:rect l="l" t="t" r="r" b="b"/>
            <a:pathLst>
              <a:path w="591184" h="708659">
                <a:moveTo>
                  <a:pt x="342214" y="441680"/>
                </a:moveTo>
                <a:lnTo>
                  <a:pt x="331495" y="424522"/>
                </a:lnTo>
                <a:lnTo>
                  <a:pt x="320967" y="405003"/>
                </a:lnTo>
                <a:lnTo>
                  <a:pt x="310438" y="383552"/>
                </a:lnTo>
                <a:lnTo>
                  <a:pt x="282359" y="323697"/>
                </a:lnTo>
                <a:lnTo>
                  <a:pt x="263118" y="286270"/>
                </a:lnTo>
                <a:lnTo>
                  <a:pt x="241173" y="250164"/>
                </a:lnTo>
                <a:lnTo>
                  <a:pt x="215709" y="217170"/>
                </a:lnTo>
                <a:lnTo>
                  <a:pt x="185915" y="189077"/>
                </a:lnTo>
                <a:lnTo>
                  <a:pt x="150990" y="167703"/>
                </a:lnTo>
                <a:lnTo>
                  <a:pt x="110109" y="154813"/>
                </a:lnTo>
                <a:lnTo>
                  <a:pt x="62471" y="152222"/>
                </a:lnTo>
                <a:lnTo>
                  <a:pt x="6908" y="161721"/>
                </a:lnTo>
                <a:lnTo>
                  <a:pt x="0" y="163690"/>
                </a:lnTo>
                <a:lnTo>
                  <a:pt x="10706" y="180708"/>
                </a:lnTo>
                <a:lnTo>
                  <a:pt x="21234" y="200253"/>
                </a:lnTo>
                <a:lnTo>
                  <a:pt x="31762" y="221780"/>
                </a:lnTo>
                <a:lnTo>
                  <a:pt x="59931" y="281774"/>
                </a:lnTo>
                <a:lnTo>
                  <a:pt x="79222" y="319278"/>
                </a:lnTo>
                <a:lnTo>
                  <a:pt x="101193" y="355434"/>
                </a:lnTo>
                <a:lnTo>
                  <a:pt x="126657" y="388454"/>
                </a:lnTo>
                <a:lnTo>
                  <a:pt x="156451" y="416547"/>
                </a:lnTo>
                <a:lnTo>
                  <a:pt x="191376" y="437896"/>
                </a:lnTo>
                <a:lnTo>
                  <a:pt x="232283" y="450735"/>
                </a:lnTo>
                <a:lnTo>
                  <a:pt x="279984" y="453250"/>
                </a:lnTo>
                <a:lnTo>
                  <a:pt x="335292" y="443661"/>
                </a:lnTo>
                <a:lnTo>
                  <a:pt x="342214" y="441680"/>
                </a:lnTo>
                <a:close/>
              </a:path>
              <a:path w="591184" h="708659">
                <a:moveTo>
                  <a:pt x="589775" y="410197"/>
                </a:moveTo>
                <a:lnTo>
                  <a:pt x="579882" y="363499"/>
                </a:lnTo>
                <a:lnTo>
                  <a:pt x="556310" y="312572"/>
                </a:lnTo>
                <a:lnTo>
                  <a:pt x="554990" y="310591"/>
                </a:lnTo>
                <a:lnTo>
                  <a:pt x="552678" y="306311"/>
                </a:lnTo>
                <a:lnTo>
                  <a:pt x="538937" y="321081"/>
                </a:lnTo>
                <a:lnTo>
                  <a:pt x="522744" y="336283"/>
                </a:lnTo>
                <a:lnTo>
                  <a:pt x="504647" y="351980"/>
                </a:lnTo>
                <a:lnTo>
                  <a:pt x="453885" y="394563"/>
                </a:lnTo>
                <a:lnTo>
                  <a:pt x="422643" y="422821"/>
                </a:lnTo>
                <a:lnTo>
                  <a:pt x="393369" y="453339"/>
                </a:lnTo>
                <a:lnTo>
                  <a:pt x="368033" y="486410"/>
                </a:lnTo>
                <a:lnTo>
                  <a:pt x="348576" y="522389"/>
                </a:lnTo>
                <a:lnTo>
                  <a:pt x="336943" y="561568"/>
                </a:lnTo>
                <a:lnTo>
                  <a:pt x="335102" y="604278"/>
                </a:lnTo>
                <a:lnTo>
                  <a:pt x="344982" y="650836"/>
                </a:lnTo>
                <a:lnTo>
                  <a:pt x="368566" y="701560"/>
                </a:lnTo>
                <a:lnTo>
                  <a:pt x="368566" y="701890"/>
                </a:lnTo>
                <a:lnTo>
                  <a:pt x="369887" y="703872"/>
                </a:lnTo>
                <a:lnTo>
                  <a:pt x="372186" y="708152"/>
                </a:lnTo>
                <a:lnTo>
                  <a:pt x="385927" y="693381"/>
                </a:lnTo>
                <a:lnTo>
                  <a:pt x="402120" y="678180"/>
                </a:lnTo>
                <a:lnTo>
                  <a:pt x="420217" y="662482"/>
                </a:lnTo>
                <a:lnTo>
                  <a:pt x="470979" y="619988"/>
                </a:lnTo>
                <a:lnTo>
                  <a:pt x="502221" y="591807"/>
                </a:lnTo>
                <a:lnTo>
                  <a:pt x="531495" y="561340"/>
                </a:lnTo>
                <a:lnTo>
                  <a:pt x="556831" y="528256"/>
                </a:lnTo>
                <a:lnTo>
                  <a:pt x="576300" y="492264"/>
                </a:lnTo>
                <a:lnTo>
                  <a:pt x="587921" y="453021"/>
                </a:lnTo>
                <a:lnTo>
                  <a:pt x="589775" y="410197"/>
                </a:lnTo>
                <a:close/>
              </a:path>
              <a:path w="591184" h="708659">
                <a:moveTo>
                  <a:pt x="590765" y="104038"/>
                </a:moveTo>
                <a:lnTo>
                  <a:pt x="580872" y="57404"/>
                </a:lnTo>
                <a:lnTo>
                  <a:pt x="557288" y="6578"/>
                </a:lnTo>
                <a:lnTo>
                  <a:pt x="557288" y="6248"/>
                </a:lnTo>
                <a:lnTo>
                  <a:pt x="555980" y="4279"/>
                </a:lnTo>
                <a:lnTo>
                  <a:pt x="553669" y="0"/>
                </a:lnTo>
                <a:lnTo>
                  <a:pt x="539927" y="14770"/>
                </a:lnTo>
                <a:lnTo>
                  <a:pt x="523735" y="29972"/>
                </a:lnTo>
                <a:lnTo>
                  <a:pt x="505637" y="45669"/>
                </a:lnTo>
                <a:lnTo>
                  <a:pt x="454875" y="88252"/>
                </a:lnTo>
                <a:lnTo>
                  <a:pt x="423633" y="116509"/>
                </a:lnTo>
                <a:lnTo>
                  <a:pt x="394360" y="147040"/>
                </a:lnTo>
                <a:lnTo>
                  <a:pt x="369023" y="180149"/>
                </a:lnTo>
                <a:lnTo>
                  <a:pt x="349554" y="216179"/>
                </a:lnTo>
                <a:lnTo>
                  <a:pt x="337934" y="255435"/>
                </a:lnTo>
                <a:lnTo>
                  <a:pt x="336080" y="298259"/>
                </a:lnTo>
                <a:lnTo>
                  <a:pt x="345973" y="344982"/>
                </a:lnTo>
                <a:lnTo>
                  <a:pt x="369544" y="395897"/>
                </a:lnTo>
                <a:lnTo>
                  <a:pt x="370865" y="397878"/>
                </a:lnTo>
                <a:lnTo>
                  <a:pt x="373176" y="402158"/>
                </a:lnTo>
                <a:lnTo>
                  <a:pt x="386918" y="387388"/>
                </a:lnTo>
                <a:lnTo>
                  <a:pt x="403098" y="372186"/>
                </a:lnTo>
                <a:lnTo>
                  <a:pt x="421195" y="356489"/>
                </a:lnTo>
                <a:lnTo>
                  <a:pt x="471957" y="313905"/>
                </a:lnTo>
                <a:lnTo>
                  <a:pt x="503212" y="285648"/>
                </a:lnTo>
                <a:lnTo>
                  <a:pt x="532485" y="255130"/>
                </a:lnTo>
                <a:lnTo>
                  <a:pt x="557822" y="222021"/>
                </a:lnTo>
                <a:lnTo>
                  <a:pt x="577278" y="186029"/>
                </a:lnTo>
                <a:lnTo>
                  <a:pt x="588911" y="146812"/>
                </a:lnTo>
                <a:lnTo>
                  <a:pt x="590765" y="10403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59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436</TotalTime>
  <Words>871</Words>
  <Application>Microsoft Office PowerPoint</Application>
  <PresentationFormat>Personalizar</PresentationFormat>
  <Paragraphs>102</Paragraphs>
  <Slides>9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6" baseType="lpstr">
      <vt:lpstr>Arial</vt:lpstr>
      <vt:lpstr>Arial Black</vt:lpstr>
      <vt:lpstr>Arial Nova</vt:lpstr>
      <vt:lpstr>Avenir Book</vt:lpstr>
      <vt:lpstr>Calibri</vt:lpstr>
      <vt:lpstr>Noto Sans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CREATINA ppt Guia de Utilização no EVS</dc:title>
  <cp:lastModifiedBy>Elaine Regina de Oliveira Rezende</cp:lastModifiedBy>
  <cp:revision>33</cp:revision>
  <dcterms:created xsi:type="dcterms:W3CDTF">2023-12-27T20:52:47Z</dcterms:created>
  <dcterms:modified xsi:type="dcterms:W3CDTF">2024-01-15T18:31:02Z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2023-12-27T00:00:00Z</vt:filetime>
  </property>
  <property fmtid="{D5CDD505-2E9C-101B-9397-08002B2CF9AE}" pid="3" name="Creator">
    <vt:lpwstr>Adobe Illustrator 28.1 (Windows)</vt:lpwstr>
  </property>
  <property fmtid="{D5CDD505-2E9C-101B-9397-08002B2CF9AE}" pid="4" name="CreatorVersion">
    <vt:lpwstr>21.0.0</vt:lpwstr>
  </property>
  <property fmtid="{D5CDD505-2E9C-101B-9397-08002B2CF9AE}" pid="5" name="LastSaved">
    <vt:filetime>2023-12-27T00:00:00Z</vt:filetime>
  </property>
  <property fmtid="{D5CDD505-2E9C-101B-9397-08002B2CF9AE}" pid="6" name="Producer">
    <vt:lpwstr>Adobe PDF library 17.00</vt:lpwstr>
  </property>
</Properties>
</file>