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797675" cy="9928225"/>
  <p:embeddedFontLst>
    <p:embeddedFont>
      <p:font typeface="Arial Narrow" panose="020B0606020202030204" pitchFamily="34" charset="0"/>
      <p:regular r:id="rId12"/>
      <p:bold r:id="rId13"/>
      <p:italic r:id="rId14"/>
      <p:boldItalic r:id="rId15"/>
    </p:embeddedFont>
    <p:embeddedFont>
      <p:font typeface="Bebas Neue" panose="020B0606020202050201" pitchFamily="34" charset="0"/>
      <p:regular r:id="rId16"/>
    </p:embeddedFont>
    <p:embeddedFont>
      <p:font typeface="Quattrocento Sans" panose="020B0502050000020003" pitchFamily="3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Black" panose="02000000000000000000" pitchFamily="2" charset="0"/>
      <p:bold r:id="rId25"/>
      <p:boldItalic r:id="rId26"/>
    </p:embeddedFont>
    <p:embeddedFont>
      <p:font typeface="Russo One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77EF65-70D3-4F2E-BB25-AD09B8A43036}">
  <a:tblStyle styleId="{4977EF65-70D3-4F2E-BB25-AD09B8A4303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>
        <p:guide orient="horz" pos="4319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4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5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5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7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7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8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8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d9c9def20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2d9c9def20d_0_82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2d9c9def20d_0_8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>
  <p:cSld name="Cabeçalho da Seção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5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21.png"/><Relationship Id="rId10" Type="http://schemas.openxmlformats.org/officeDocument/2006/relationships/image" Target="../media/image27.png"/><Relationship Id="rId19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9"/>
          <p:cNvGrpSpPr/>
          <p:nvPr/>
        </p:nvGrpSpPr>
        <p:grpSpPr>
          <a:xfrm>
            <a:off x="6000" y="0"/>
            <a:ext cx="12192000" cy="6858001"/>
            <a:chOff x="6000" y="0"/>
            <a:chExt cx="12192000" cy="6858001"/>
          </a:xfrm>
        </p:grpSpPr>
        <p:pic>
          <p:nvPicPr>
            <p:cNvPr id="95" name="Google Shape;95;p19"/>
            <p:cNvPicPr preferRelativeResize="0"/>
            <p:nvPr/>
          </p:nvPicPr>
          <p:blipFill rotWithShape="1">
            <a:blip r:embed="rId3">
              <a:alphaModFix/>
            </a:blip>
            <a:srcRect t="7834" b="7833"/>
            <a:stretch/>
          </p:blipFill>
          <p:spPr>
            <a:xfrm>
              <a:off x="600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9"/>
            <p:cNvPicPr preferRelativeResize="0"/>
            <p:nvPr/>
          </p:nvPicPr>
          <p:blipFill rotWithShape="1">
            <a:blip r:embed="rId4">
              <a:alphaModFix amt="54000"/>
            </a:blip>
            <a:srcRect/>
            <a:stretch/>
          </p:blipFill>
          <p:spPr>
            <a:xfrm>
              <a:off x="6000" y="0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" y="2382225"/>
            <a:ext cx="5245076" cy="447419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 rot="811">
            <a:off x="536612" y="1721081"/>
            <a:ext cx="5089800" cy="11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rPr>
              <a:t>AUMENTE SUA BASE DE NEGÓCIOS COM 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rPr>
              <a:t>LET’S HYPE!</a:t>
            </a:r>
            <a:endParaRPr sz="2800" b="0" i="0" u="none" strike="noStrike" cap="none">
              <a:solidFill>
                <a:schemeClr val="lt1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96170">
            <a:off x="266682" y="366948"/>
            <a:ext cx="5873562" cy="134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7">
            <a:alphaModFix amt="72000"/>
          </a:blip>
          <a:srcRect t="16969" r="26221" b="16975"/>
          <a:stretch/>
        </p:blipFill>
        <p:spPr>
          <a:xfrm>
            <a:off x="4530375" y="0"/>
            <a:ext cx="7660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8">
            <a:alphaModFix/>
          </a:blip>
          <a:srcRect r="1652"/>
          <a:stretch/>
        </p:blipFill>
        <p:spPr>
          <a:xfrm>
            <a:off x="5366500" y="61900"/>
            <a:ext cx="6623073" cy="673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9">
            <a:alphaModFix/>
          </a:blip>
          <a:srcRect t="-6465" b="50000"/>
          <a:stretch/>
        </p:blipFill>
        <p:spPr>
          <a:xfrm>
            <a:off x="6366350" y="5963250"/>
            <a:ext cx="1599825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10">
            <a:alphaModFix/>
          </a:blip>
          <a:srcRect t="46757" r="35641"/>
          <a:stretch/>
        </p:blipFill>
        <p:spPr>
          <a:xfrm>
            <a:off x="11467600" y="0"/>
            <a:ext cx="730400" cy="6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4350" y="86838"/>
            <a:ext cx="430575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30375" y="3477088"/>
            <a:ext cx="430575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4438" y="4957025"/>
            <a:ext cx="730400" cy="72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39988" y="162225"/>
            <a:ext cx="730400" cy="72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70925" y="5801838"/>
            <a:ext cx="430575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89700" y="3137813"/>
            <a:ext cx="1855300" cy="332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25600" y="5248975"/>
            <a:ext cx="2504775" cy="7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11">
            <a:alphaModFix/>
          </a:blip>
          <a:srcRect r="24397" b="37134"/>
          <a:stretch/>
        </p:blipFill>
        <p:spPr>
          <a:xfrm>
            <a:off x="11119650" y="5248975"/>
            <a:ext cx="1078350" cy="16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20"/>
          <p:cNvGrpSpPr/>
          <p:nvPr/>
        </p:nvGrpSpPr>
        <p:grpSpPr>
          <a:xfrm>
            <a:off x="6000" y="0"/>
            <a:ext cx="12192000" cy="6858001"/>
            <a:chOff x="6000" y="0"/>
            <a:chExt cx="12192000" cy="6858001"/>
          </a:xfrm>
        </p:grpSpPr>
        <p:pic>
          <p:nvPicPr>
            <p:cNvPr id="118" name="Google Shape;118;p20"/>
            <p:cNvPicPr preferRelativeResize="0"/>
            <p:nvPr/>
          </p:nvPicPr>
          <p:blipFill rotWithShape="1">
            <a:blip r:embed="rId3">
              <a:alphaModFix/>
            </a:blip>
            <a:srcRect t="7834" b="7833"/>
            <a:stretch/>
          </p:blipFill>
          <p:spPr>
            <a:xfrm>
              <a:off x="600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20"/>
            <p:cNvPicPr preferRelativeResize="0"/>
            <p:nvPr/>
          </p:nvPicPr>
          <p:blipFill rotWithShape="1">
            <a:blip r:embed="rId4">
              <a:alphaModFix amt="54000"/>
            </a:blip>
            <a:srcRect/>
            <a:stretch/>
          </p:blipFill>
          <p:spPr>
            <a:xfrm>
              <a:off x="6000" y="0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20"/>
          <p:cNvSpPr/>
          <p:nvPr/>
        </p:nvSpPr>
        <p:spPr>
          <a:xfrm>
            <a:off x="2928550" y="309763"/>
            <a:ext cx="7522500" cy="677100"/>
          </a:xfrm>
          <a:prstGeom prst="flowChartAlternateProcess">
            <a:avLst/>
          </a:prstGeom>
          <a:solidFill>
            <a:srgbClr val="4C2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201"/>
              </a:buClr>
              <a:buSzPts val="2000"/>
              <a:buFont typeface="Arial"/>
              <a:buNone/>
            </a:pPr>
            <a:r>
              <a:rPr lang="pt-BR" sz="20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ABERTO A TODOS SUPERVISORES E ACIMA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Período de qualificação: Março e Abril de 2024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5">
            <a:alphaModFix/>
          </a:blip>
          <a:srcRect t="39161" b="39156"/>
          <a:stretch/>
        </p:blipFill>
        <p:spPr>
          <a:xfrm>
            <a:off x="0" y="0"/>
            <a:ext cx="12192002" cy="1434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20"/>
          <p:cNvCxnSpPr/>
          <p:nvPr/>
        </p:nvCxnSpPr>
        <p:spPr>
          <a:xfrm>
            <a:off x="0" y="143476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3" name="Google Shape;12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42190" y="4210470"/>
            <a:ext cx="952297" cy="170895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453738" y="2990474"/>
            <a:ext cx="11364600" cy="276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37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Incremente mínimo de </a:t>
            </a:r>
            <a:r>
              <a:rPr lang="pt-BR" sz="3700" b="0" i="0" u="none" strike="noStrike" cap="none" dirty="0">
                <a:solidFill>
                  <a:srgbClr val="FFFFFF"/>
                </a:solidFill>
                <a:highlight>
                  <a:srgbClr val="FF6201"/>
                </a:highlight>
                <a:latin typeface="Roboto Black"/>
                <a:ea typeface="Roboto Black"/>
                <a:cs typeface="Roboto Black"/>
                <a:sym typeface="Roboto Black"/>
              </a:rPr>
              <a:t>500 </a:t>
            </a:r>
            <a:r>
              <a:rPr lang="pt-BR" sz="3700" b="0" i="0" u="none" strike="noStrike" cap="none" dirty="0" err="1">
                <a:solidFill>
                  <a:srgbClr val="FFFFFF"/>
                </a:solidFill>
                <a:highlight>
                  <a:srgbClr val="FF6201"/>
                </a:highlight>
                <a:latin typeface="Roboto Black"/>
                <a:ea typeface="Roboto Black"/>
                <a:cs typeface="Roboto Black"/>
                <a:sym typeface="Roboto Black"/>
              </a:rPr>
              <a:t>PPVs</a:t>
            </a:r>
            <a:r>
              <a:rPr lang="pt-BR" sz="3700" b="0" i="0" u="none" strike="noStrike" cap="none" dirty="0">
                <a:solidFill>
                  <a:srgbClr val="FFFFFF"/>
                </a:solidFill>
                <a:highlight>
                  <a:srgbClr val="FF6201"/>
                </a:highlight>
                <a:latin typeface="Roboto Black"/>
                <a:ea typeface="Roboto Black"/>
                <a:cs typeface="Roboto Black"/>
                <a:sym typeface="Roboto Black"/>
              </a:rPr>
              <a:t>* + Volume de Cliente Premium</a:t>
            </a:r>
            <a:r>
              <a:rPr lang="pt-BR" sz="37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na soma de </a:t>
            </a:r>
            <a:r>
              <a:rPr lang="pt-BR" sz="3900" b="0" i="0" u="none" strike="noStrike" cap="none" dirty="0">
                <a:solidFill>
                  <a:srgbClr val="FF6201"/>
                </a:solidFill>
                <a:highlight>
                  <a:srgbClr val="FFFFFF"/>
                </a:highlight>
                <a:latin typeface="Russo One"/>
                <a:ea typeface="Russo One"/>
                <a:cs typeface="Russo One"/>
                <a:sym typeface="Russo One"/>
              </a:rPr>
              <a:t>Maio a Junho</a:t>
            </a:r>
            <a:r>
              <a:rPr lang="pt-BR" sz="3700" b="0" i="0" u="none" strike="noStrike" cap="none" dirty="0">
                <a:solidFill>
                  <a:srgbClr val="FF701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37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sobre a soma do seu volume (</a:t>
            </a:r>
            <a:r>
              <a:rPr lang="pt-BR" sz="3700" b="0" i="0" u="none" strike="noStrike" cap="non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PPV+Volume</a:t>
            </a:r>
            <a:r>
              <a:rPr lang="pt-BR" sz="37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CP) de </a:t>
            </a:r>
            <a:r>
              <a:rPr lang="pt-BR" sz="3700" b="1" i="0" u="none" strike="noStrike" cap="none" dirty="0">
                <a:solidFill>
                  <a:srgbClr val="FFFFFF"/>
                </a:solidFill>
                <a:highlight>
                  <a:srgbClr val="FF6201"/>
                </a:highlight>
                <a:latin typeface="Roboto"/>
                <a:ea typeface="Roboto"/>
                <a:cs typeface="Roboto"/>
                <a:sym typeface="Roboto"/>
              </a:rPr>
              <a:t>Março a Abril.</a:t>
            </a:r>
            <a:endParaRPr sz="2300" b="0" i="0" u="none" strike="noStrike" cap="none" dirty="0">
              <a:solidFill>
                <a:srgbClr val="000000"/>
              </a:solidFill>
              <a:highlight>
                <a:srgbClr val="FF620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endParaRPr sz="3400" b="0" i="0" u="none" strike="noStrike" cap="none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05476"/>
            <a:ext cx="2593075" cy="171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 rotWithShape="1">
          <a:blip r:embed="rId8">
            <a:alphaModFix/>
          </a:blip>
          <a:srcRect t="46757" r="35641"/>
          <a:stretch/>
        </p:blipFill>
        <p:spPr>
          <a:xfrm>
            <a:off x="11467600" y="0"/>
            <a:ext cx="730400" cy="60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6050" y="1734750"/>
            <a:ext cx="121920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000" b="1" i="0" u="none" strike="noStrike" cap="none">
                <a:solidFill>
                  <a:srgbClr val="FFFFFF"/>
                </a:solidFill>
                <a:highlight>
                  <a:srgbClr val="FF6201"/>
                </a:highlight>
                <a:latin typeface="Russo One"/>
                <a:ea typeface="Russo One"/>
                <a:cs typeface="Russo One"/>
                <a:sym typeface="Russo One"/>
              </a:rPr>
              <a:t>ABERTA A TODOS DISTRIBUIDORES INDEPENDENTES</a:t>
            </a:r>
            <a:endParaRPr sz="3000" b="1" i="0" u="none" strike="noStrike" cap="none">
              <a:solidFill>
                <a:srgbClr val="FFFFFF"/>
              </a:solidFill>
              <a:highlight>
                <a:srgbClr val="FF6201"/>
              </a:highlight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57452" y="180538"/>
            <a:ext cx="650425" cy="11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">
            <a:off x="-328523" y="-625477"/>
            <a:ext cx="3163350" cy="30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">
            <a:off x="-23723" y="-320677"/>
            <a:ext cx="3163350" cy="30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3421" y="1627101"/>
            <a:ext cx="430575" cy="42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">
            <a:off x="6366775" y="1341874"/>
            <a:ext cx="5823650" cy="559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12">
            <a:alphaModFix/>
          </a:blip>
          <a:srcRect t="7395" b="7402"/>
          <a:stretch/>
        </p:blipFill>
        <p:spPr>
          <a:xfrm>
            <a:off x="4130488" y="165190"/>
            <a:ext cx="6039052" cy="12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774425" y="0"/>
            <a:ext cx="1416003" cy="141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87241" y="5405198"/>
            <a:ext cx="2504775" cy="7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1"/>
          <p:cNvGrpSpPr/>
          <p:nvPr/>
        </p:nvGrpSpPr>
        <p:grpSpPr>
          <a:xfrm>
            <a:off x="6000" y="0"/>
            <a:ext cx="12192000" cy="6858001"/>
            <a:chOff x="6000" y="0"/>
            <a:chExt cx="12192000" cy="6858001"/>
          </a:xfrm>
        </p:grpSpPr>
        <p:pic>
          <p:nvPicPr>
            <p:cNvPr id="142" name="Google Shape;142;p21"/>
            <p:cNvPicPr preferRelativeResize="0"/>
            <p:nvPr/>
          </p:nvPicPr>
          <p:blipFill rotWithShape="1">
            <a:blip r:embed="rId3">
              <a:alphaModFix/>
            </a:blip>
            <a:srcRect t="7834" b="7834"/>
            <a:stretch/>
          </p:blipFill>
          <p:spPr>
            <a:xfrm>
              <a:off x="600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1"/>
            <p:cNvPicPr preferRelativeResize="0"/>
            <p:nvPr/>
          </p:nvPicPr>
          <p:blipFill rotWithShape="1">
            <a:blip r:embed="rId4">
              <a:alphaModFix amt="54000"/>
            </a:blip>
            <a:srcRect/>
            <a:stretch/>
          </p:blipFill>
          <p:spPr>
            <a:xfrm>
              <a:off x="6000" y="0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4" name="Google Shape;14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">
            <a:off x="6180075" y="3673031"/>
            <a:ext cx="3163350" cy="303834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/>
          <p:nvPr/>
        </p:nvSpPr>
        <p:spPr>
          <a:xfrm>
            <a:off x="2928550" y="309763"/>
            <a:ext cx="7522500" cy="677100"/>
          </a:xfrm>
          <a:prstGeom prst="flowChartAlternateProcess">
            <a:avLst/>
          </a:prstGeom>
          <a:solidFill>
            <a:srgbClr val="4C2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201"/>
              </a:buClr>
              <a:buSzPts val="2000"/>
              <a:buFont typeface="Arial"/>
              <a:buNone/>
            </a:pPr>
            <a:r>
              <a:rPr lang="pt-BR" sz="20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ABERTO A TODOS SUPERVISORES E ACIMA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Período de qualificação: Março e Abril de 2024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6">
            <a:alphaModFix/>
          </a:blip>
          <a:srcRect t="39162" b="39155"/>
          <a:stretch/>
        </p:blipFill>
        <p:spPr>
          <a:xfrm>
            <a:off x="0" y="0"/>
            <a:ext cx="12192002" cy="143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04075" y="174513"/>
            <a:ext cx="1085752" cy="10857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21"/>
          <p:cNvCxnSpPr/>
          <p:nvPr/>
        </p:nvCxnSpPr>
        <p:spPr>
          <a:xfrm>
            <a:off x="0" y="1434769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9" name="Google Shape;149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42190" y="4210470"/>
            <a:ext cx="952297" cy="170895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7225613" y="4458221"/>
            <a:ext cx="4227600" cy="18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pt-BR" sz="64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10 </a:t>
            </a:r>
            <a:r>
              <a:rPr lang="pt-BR" sz="28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Copos Premium</a:t>
            </a:r>
            <a:endParaRPr sz="2800" b="1" i="1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Exclusivos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Personalizados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205476"/>
            <a:ext cx="2593075" cy="171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10">
            <a:alphaModFix/>
          </a:blip>
          <a:srcRect t="46757" r="35641"/>
          <a:stretch/>
        </p:blipFill>
        <p:spPr>
          <a:xfrm>
            <a:off x="11467600" y="0"/>
            <a:ext cx="730400" cy="6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57452" y="180538"/>
            <a:ext cx="650425" cy="11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">
            <a:off x="-328523" y="-625477"/>
            <a:ext cx="3163350" cy="30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">
            <a:off x="39980" y="-580102"/>
            <a:ext cx="3163350" cy="30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002327" y="-66875"/>
            <a:ext cx="6039050" cy="16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 rot="811">
            <a:off x="7225983" y="2216707"/>
            <a:ext cx="50898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KIT ATIVAÇÃO DE CLIENTES OU </a:t>
            </a:r>
            <a:endParaRPr sz="3200" b="0" i="0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NOVOS NEGÓCIOS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LET’S HYPE!</a:t>
            </a:r>
            <a:endParaRPr sz="2800" b="0" i="0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25613" y="3830979"/>
            <a:ext cx="2504775" cy="7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7730607" y="6491215"/>
            <a:ext cx="400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Imagens meramente ilustrativas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 rotWithShape="1">
          <a:blip r:embed="rId14">
            <a:alphaModFix/>
          </a:blip>
          <a:srcRect l="15483" t="19989" b="21647"/>
          <a:stretch/>
        </p:blipFill>
        <p:spPr>
          <a:xfrm>
            <a:off x="0" y="1434775"/>
            <a:ext cx="7730599" cy="5423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21"/>
          <p:cNvGrpSpPr/>
          <p:nvPr/>
        </p:nvGrpSpPr>
        <p:grpSpPr>
          <a:xfrm>
            <a:off x="496356" y="5268675"/>
            <a:ext cx="1464856" cy="1085925"/>
            <a:chOff x="32500" y="5660444"/>
            <a:chExt cx="1192200" cy="883800"/>
          </a:xfrm>
        </p:grpSpPr>
        <p:sp>
          <p:nvSpPr>
            <p:cNvPr id="162" name="Google Shape;162;p21"/>
            <p:cNvSpPr/>
            <p:nvPr/>
          </p:nvSpPr>
          <p:spPr>
            <a:xfrm>
              <a:off x="217223" y="5660444"/>
              <a:ext cx="883800" cy="883800"/>
            </a:xfrm>
            <a:prstGeom prst="teardrop">
              <a:avLst>
                <a:gd name="adj" fmla="val 100000"/>
              </a:avLst>
            </a:prstGeom>
            <a:solidFill>
              <a:srgbClr val="FF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 txBox="1"/>
            <p:nvPr/>
          </p:nvSpPr>
          <p:spPr>
            <a:xfrm>
              <a:off x="32500" y="5816025"/>
              <a:ext cx="1192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1" u="none" strike="noStrike" cap="none">
                  <a:solidFill>
                    <a:srgbClr val="000000"/>
                  </a:solidFill>
                  <a:latin typeface="Russo One"/>
                  <a:ea typeface="Russo One"/>
                  <a:cs typeface="Russo One"/>
                  <a:sym typeface="Russo One"/>
                </a:rPr>
                <a:t>Capacidade</a:t>
              </a:r>
              <a:r>
                <a:rPr lang="pt-BR" sz="1200" b="1" i="1" u="none" strike="noStrike" cap="none">
                  <a:solidFill>
                    <a:srgbClr val="FFFF00"/>
                  </a:solidFill>
                  <a:latin typeface="Russo One"/>
                  <a:ea typeface="Russo One"/>
                  <a:cs typeface="Russo One"/>
                  <a:sym typeface="Russo One"/>
                </a:rPr>
                <a:t> </a:t>
              </a:r>
              <a:endParaRPr sz="1200" b="1" i="1" u="none" strike="noStrike" cap="none">
                <a:solidFill>
                  <a:srgbClr val="FFFF00"/>
                </a:solidFill>
                <a:latin typeface="Russo One"/>
                <a:ea typeface="Russo One"/>
                <a:cs typeface="Russo One"/>
                <a:sym typeface="Russo One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pt-BR" sz="3600" b="1" i="1" u="none" strike="noStrike" cap="none">
                  <a:solidFill>
                    <a:srgbClr val="FFF2CC"/>
                  </a:solidFill>
                  <a:latin typeface="Russo One"/>
                  <a:ea typeface="Russo One"/>
                  <a:cs typeface="Russo One"/>
                  <a:sym typeface="Russo One"/>
                </a:rPr>
                <a:t>1</a:t>
              </a:r>
              <a:r>
                <a:rPr lang="pt-BR" sz="3000" b="1" i="1" u="none" strike="noStrike" cap="none">
                  <a:solidFill>
                    <a:srgbClr val="FFF2CC"/>
                  </a:solidFill>
                  <a:latin typeface="Russo One"/>
                  <a:ea typeface="Russo One"/>
                  <a:cs typeface="Russo One"/>
                  <a:sym typeface="Russo One"/>
                </a:rPr>
                <a:t> </a:t>
              </a:r>
              <a:r>
                <a:rPr lang="pt-BR" sz="2300" b="1" i="1" u="none" strike="noStrike" cap="none">
                  <a:solidFill>
                    <a:srgbClr val="FFF2CC"/>
                  </a:solidFill>
                  <a:latin typeface="Russo One"/>
                  <a:ea typeface="Russo One"/>
                  <a:cs typeface="Russo One"/>
                  <a:sym typeface="Russo One"/>
                </a:rPr>
                <a:t>litro</a:t>
              </a:r>
              <a:endParaRPr sz="2300" b="1" i="0" u="none" strike="noStrike" cap="none">
                <a:solidFill>
                  <a:srgbClr val="FFF2CC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22"/>
          <p:cNvGrpSpPr/>
          <p:nvPr/>
        </p:nvGrpSpPr>
        <p:grpSpPr>
          <a:xfrm>
            <a:off x="6000" y="0"/>
            <a:ext cx="12192000" cy="6858001"/>
            <a:chOff x="6000" y="0"/>
            <a:chExt cx="12192000" cy="6858001"/>
          </a:xfrm>
        </p:grpSpPr>
        <p:pic>
          <p:nvPicPr>
            <p:cNvPr id="170" name="Google Shape;170;p22"/>
            <p:cNvPicPr preferRelativeResize="0"/>
            <p:nvPr/>
          </p:nvPicPr>
          <p:blipFill rotWithShape="1">
            <a:blip r:embed="rId3">
              <a:alphaModFix/>
            </a:blip>
            <a:srcRect t="7834" b="7833"/>
            <a:stretch/>
          </p:blipFill>
          <p:spPr>
            <a:xfrm>
              <a:off x="600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2"/>
            <p:cNvPicPr preferRelativeResize="0"/>
            <p:nvPr/>
          </p:nvPicPr>
          <p:blipFill rotWithShape="1">
            <a:blip r:embed="rId4">
              <a:alphaModFix amt="54000"/>
            </a:blip>
            <a:srcRect/>
            <a:stretch/>
          </p:blipFill>
          <p:spPr>
            <a:xfrm>
              <a:off x="6000" y="0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22"/>
          <p:cNvPicPr preferRelativeResize="0"/>
          <p:nvPr/>
        </p:nvPicPr>
        <p:blipFill rotWithShape="1">
          <a:blip r:embed="rId5">
            <a:alphaModFix/>
          </a:blip>
          <a:srcRect t="39160" b="39156"/>
          <a:stretch/>
        </p:blipFill>
        <p:spPr>
          <a:xfrm>
            <a:off x="0" y="0"/>
            <a:ext cx="12192002" cy="1434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2"/>
          <p:cNvCxnSpPr/>
          <p:nvPr/>
        </p:nvCxnSpPr>
        <p:spPr>
          <a:xfrm>
            <a:off x="0" y="143476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4" name="Google Shape;17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7452" y="180538"/>
            <a:ext cx="650425" cy="11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7">
            <a:alphaModFix/>
          </a:blip>
          <a:srcRect t="46757" r="35641"/>
          <a:stretch/>
        </p:blipFill>
        <p:spPr>
          <a:xfrm>
            <a:off x="11467600" y="0"/>
            <a:ext cx="730400" cy="6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9551" y="6432257"/>
            <a:ext cx="430575" cy="42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 rotWithShape="1">
          <a:blip r:embed="rId7">
            <a:alphaModFix/>
          </a:blip>
          <a:srcRect r="37381" b="41221"/>
          <a:stretch/>
        </p:blipFill>
        <p:spPr>
          <a:xfrm>
            <a:off x="11467600" y="6172400"/>
            <a:ext cx="730400" cy="6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421" y="1627101"/>
            <a:ext cx="430575" cy="42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9">
            <a:alphaModFix/>
          </a:blip>
          <a:srcRect l="3148" r="3156"/>
          <a:stretch/>
        </p:blipFill>
        <p:spPr>
          <a:xfrm>
            <a:off x="19000" y="183397"/>
            <a:ext cx="2659626" cy="176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">
            <a:off x="-328523" y="-625477"/>
            <a:ext cx="3163350" cy="30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">
            <a:off x="-176123" y="-473077"/>
            <a:ext cx="3163350" cy="30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">
            <a:off x="6366775" y="1341874"/>
            <a:ext cx="5823650" cy="559352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/>
        </p:nvSpPr>
        <p:spPr>
          <a:xfrm>
            <a:off x="473421" y="2505776"/>
            <a:ext cx="11364600" cy="269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36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Incremente mínimo de </a:t>
            </a:r>
            <a:r>
              <a:rPr lang="pt-BR" sz="3600" b="0" i="0" u="none" strike="noStrike" cap="none" dirty="0">
                <a:solidFill>
                  <a:srgbClr val="000000"/>
                </a:solidFill>
                <a:highlight>
                  <a:srgbClr val="00FFFF"/>
                </a:highlight>
                <a:latin typeface="Roboto Black"/>
                <a:ea typeface="Roboto Black"/>
                <a:cs typeface="Roboto Black"/>
                <a:sym typeface="Roboto Black"/>
              </a:rPr>
              <a:t>1.000 </a:t>
            </a:r>
            <a:r>
              <a:rPr lang="pt-BR" sz="3600" b="0" i="0" u="none" strike="noStrike" cap="none" dirty="0" err="1">
                <a:solidFill>
                  <a:srgbClr val="000000"/>
                </a:solidFill>
                <a:highlight>
                  <a:srgbClr val="00FFFF"/>
                </a:highlight>
                <a:latin typeface="Roboto Black"/>
                <a:ea typeface="Roboto Black"/>
                <a:cs typeface="Roboto Black"/>
                <a:sym typeface="Roboto Black"/>
              </a:rPr>
              <a:t>PPVs</a:t>
            </a:r>
            <a:r>
              <a:rPr lang="pt-BR" sz="3600" b="0" i="0" u="none" strike="noStrike" cap="none" dirty="0">
                <a:solidFill>
                  <a:srgbClr val="000000"/>
                </a:solidFill>
                <a:highlight>
                  <a:srgbClr val="00FFFF"/>
                </a:highlight>
                <a:latin typeface="Roboto Black"/>
                <a:ea typeface="Roboto Black"/>
                <a:cs typeface="Roboto Black"/>
                <a:sym typeface="Roboto Black"/>
              </a:rPr>
              <a:t>* + Volume de Cliente Premium</a:t>
            </a:r>
            <a:r>
              <a:rPr lang="pt-BR" sz="36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na soma de </a:t>
            </a:r>
            <a:r>
              <a:rPr lang="pt-BR" sz="3800" b="1" i="0" u="none" strike="noStrike" cap="none" dirty="0">
                <a:solidFill>
                  <a:srgbClr val="FF00FF"/>
                </a:solidFill>
                <a:highlight>
                  <a:srgbClr val="00FFFF"/>
                </a:highlight>
                <a:latin typeface="Russo One"/>
                <a:ea typeface="Russo One"/>
                <a:cs typeface="Russo One"/>
                <a:sym typeface="Russo One"/>
              </a:rPr>
              <a:t>Maio a Junho</a:t>
            </a:r>
            <a:r>
              <a:rPr lang="pt-BR" sz="36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sobre a soma do seu volume (</a:t>
            </a:r>
            <a:r>
              <a:rPr lang="pt-BR" sz="3600" b="0" i="0" u="none" strike="noStrike" cap="non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PPV+Volume</a:t>
            </a:r>
            <a:r>
              <a:rPr lang="pt-BR" sz="36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CP) de </a:t>
            </a:r>
            <a:r>
              <a:rPr lang="pt-BR" sz="3600" b="1" i="0" u="none" strike="noStrike" cap="none" dirty="0">
                <a:solidFill>
                  <a:srgbClr val="000000"/>
                </a:solidFill>
                <a:highlight>
                  <a:srgbClr val="00FFFF"/>
                </a:highlight>
                <a:latin typeface="Roboto"/>
                <a:ea typeface="Roboto"/>
                <a:cs typeface="Roboto"/>
                <a:sym typeface="Roboto"/>
              </a:rPr>
              <a:t>Março a Abril.</a:t>
            </a:r>
            <a:endParaRPr sz="2200" b="0" i="0" u="none" strike="noStrike" cap="none" dirty="0">
              <a:solidFill>
                <a:srgbClr val="000000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endParaRPr sz="3300" b="0" i="0" u="none" strike="noStrike" cap="none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6050" y="1527675"/>
            <a:ext cx="121920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0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Russo One"/>
                <a:ea typeface="Russo One"/>
                <a:cs typeface="Russo One"/>
                <a:sym typeface="Russo One"/>
              </a:rPr>
              <a:t>ABERTA A TODOS DISTRIBUIDORES INDEPENDENTES</a:t>
            </a:r>
            <a:endParaRPr sz="3000" b="1" i="0" u="none" strike="noStrike" cap="none">
              <a:solidFill>
                <a:srgbClr val="000000"/>
              </a:solidFill>
              <a:highlight>
                <a:srgbClr val="00FFFF"/>
              </a:highlight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185" name="Google Shape;185;p22"/>
          <p:cNvPicPr preferRelativeResize="0"/>
          <p:nvPr/>
        </p:nvPicPr>
        <p:blipFill rotWithShape="1">
          <a:blip r:embed="rId11">
            <a:alphaModFix/>
          </a:blip>
          <a:srcRect t="7395" b="7402"/>
          <a:stretch/>
        </p:blipFill>
        <p:spPr>
          <a:xfrm>
            <a:off x="4130488" y="165190"/>
            <a:ext cx="6039052" cy="12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74425" y="0"/>
            <a:ext cx="1416003" cy="141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33157" y="4651524"/>
            <a:ext cx="2504775" cy="7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/>
        </p:nvSpPr>
        <p:spPr>
          <a:xfrm>
            <a:off x="473421" y="5268833"/>
            <a:ext cx="11364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Altos Produtores: </a:t>
            </a:r>
            <a:r>
              <a:rPr lang="pt-BR" sz="32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Alcance o mínimo por mês de </a:t>
            </a:r>
            <a:r>
              <a:rPr lang="pt-BR" sz="3200" b="1" i="0" u="none" strike="noStrike" cap="none" dirty="0">
                <a:solidFill>
                  <a:schemeClr val="accent4"/>
                </a:solidFill>
                <a:highlight>
                  <a:srgbClr val="00FFFF"/>
                </a:highlight>
                <a:latin typeface="Roboto"/>
                <a:ea typeface="Roboto"/>
                <a:cs typeface="Roboto"/>
                <a:sym typeface="Roboto"/>
              </a:rPr>
              <a:t>5.000 </a:t>
            </a:r>
            <a:r>
              <a:rPr lang="pt-BR" sz="3200" b="1" i="0" u="none" strike="noStrike" cap="none" dirty="0" err="1">
                <a:solidFill>
                  <a:schemeClr val="accent4"/>
                </a:solidFill>
                <a:highlight>
                  <a:srgbClr val="00FFFF"/>
                </a:highlight>
                <a:latin typeface="Roboto"/>
                <a:ea typeface="Roboto"/>
                <a:cs typeface="Roboto"/>
                <a:sym typeface="Roboto"/>
              </a:rPr>
              <a:t>PVs</a:t>
            </a:r>
            <a:r>
              <a:rPr lang="pt-BR" sz="3200" b="1" i="0" u="none" strike="noStrike" cap="none" dirty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32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em </a:t>
            </a:r>
            <a:r>
              <a:rPr lang="pt-BR" sz="3200" b="1" i="0" u="none" strike="noStrike" cap="none" dirty="0">
                <a:solidFill>
                  <a:srgbClr val="FF00FF"/>
                </a:solidFill>
                <a:highlight>
                  <a:srgbClr val="00FFFF"/>
                </a:highlight>
                <a:latin typeface="Russo One"/>
                <a:ea typeface="Russo One"/>
                <a:cs typeface="Russo One"/>
                <a:sym typeface="Russo One"/>
              </a:rPr>
              <a:t>Maio e Junho</a:t>
            </a:r>
            <a:r>
              <a:rPr lang="pt-BR" sz="32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Estarão qualificados automaticamente para o Nível 2 da promoção.</a:t>
            </a:r>
            <a:endParaRPr sz="2800" b="0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23"/>
          <p:cNvGrpSpPr/>
          <p:nvPr/>
        </p:nvGrpSpPr>
        <p:grpSpPr>
          <a:xfrm>
            <a:off x="6000" y="0"/>
            <a:ext cx="12192000" cy="6858001"/>
            <a:chOff x="6000" y="0"/>
            <a:chExt cx="12192000" cy="6858001"/>
          </a:xfrm>
        </p:grpSpPr>
        <p:pic>
          <p:nvPicPr>
            <p:cNvPr id="195" name="Google Shape;195;p23"/>
            <p:cNvPicPr preferRelativeResize="0"/>
            <p:nvPr/>
          </p:nvPicPr>
          <p:blipFill rotWithShape="1">
            <a:blip r:embed="rId3">
              <a:alphaModFix/>
            </a:blip>
            <a:srcRect t="7834" b="7834"/>
            <a:stretch/>
          </p:blipFill>
          <p:spPr>
            <a:xfrm>
              <a:off x="600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3"/>
            <p:cNvPicPr preferRelativeResize="0"/>
            <p:nvPr/>
          </p:nvPicPr>
          <p:blipFill rotWithShape="1">
            <a:blip r:embed="rId4">
              <a:alphaModFix amt="54000"/>
            </a:blip>
            <a:srcRect/>
            <a:stretch/>
          </p:blipFill>
          <p:spPr>
            <a:xfrm>
              <a:off x="6000" y="0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7" name="Google Shape;19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">
            <a:off x="7229600" y="3757543"/>
            <a:ext cx="3163350" cy="303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6">
            <a:alphaModFix/>
          </a:blip>
          <a:srcRect t="39159" b="39157"/>
          <a:stretch/>
        </p:blipFill>
        <p:spPr>
          <a:xfrm>
            <a:off x="0" y="0"/>
            <a:ext cx="12192002" cy="1434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3"/>
          <p:cNvCxnSpPr/>
          <p:nvPr/>
        </p:nvCxnSpPr>
        <p:spPr>
          <a:xfrm>
            <a:off x="0" y="1434769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0" name="Google Shape;200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57452" y="180538"/>
            <a:ext cx="650425" cy="11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8">
            <a:alphaModFix/>
          </a:blip>
          <a:srcRect t="46757" r="35641"/>
          <a:stretch/>
        </p:blipFill>
        <p:spPr>
          <a:xfrm>
            <a:off x="11467600" y="0"/>
            <a:ext cx="730400" cy="6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09551" y="6432257"/>
            <a:ext cx="430575" cy="42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">
            <a:off x="-363499" y="5676270"/>
            <a:ext cx="1722598" cy="165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 rotWithShape="1">
          <a:blip r:embed="rId8">
            <a:alphaModFix/>
          </a:blip>
          <a:srcRect r="37382" b="41221"/>
          <a:stretch/>
        </p:blipFill>
        <p:spPr>
          <a:xfrm>
            <a:off x="11467600" y="6172400"/>
            <a:ext cx="730400" cy="6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3421" y="1627101"/>
            <a:ext cx="430575" cy="425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7730607" y="6491215"/>
            <a:ext cx="400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Imagens meramente ilustrativas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10">
            <a:alphaModFix/>
          </a:blip>
          <a:srcRect l="3148" r="3157"/>
          <a:stretch/>
        </p:blipFill>
        <p:spPr>
          <a:xfrm>
            <a:off x="105836" y="143337"/>
            <a:ext cx="2659626" cy="176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04075" y="174513"/>
            <a:ext cx="1085752" cy="108575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/>
          <p:nvPr/>
        </p:nvSpPr>
        <p:spPr>
          <a:xfrm>
            <a:off x="7185682" y="4467300"/>
            <a:ext cx="4417200" cy="18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pt-BR" sz="64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20 </a:t>
            </a:r>
            <a:r>
              <a:rPr lang="pt-BR" sz="28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Copos Premium</a:t>
            </a:r>
            <a:endParaRPr sz="2800" b="1" i="1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Exclusivos Personalizados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">
            <a:off x="-363509" y="-757976"/>
            <a:ext cx="3163350" cy="30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">
            <a:off x="6454" y="56099"/>
            <a:ext cx="3163350" cy="30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002327" y="-66875"/>
            <a:ext cx="6039050" cy="16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 txBox="1"/>
          <p:nvPr/>
        </p:nvSpPr>
        <p:spPr>
          <a:xfrm rot="811">
            <a:off x="7185827" y="2226004"/>
            <a:ext cx="50898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KIT ATIVAÇÃO DE CLIENTES OU</a:t>
            </a:r>
            <a:endParaRPr sz="3200" b="0" i="0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NOVOS NEGÓCIOS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LET’S HYPE!</a:t>
            </a:r>
            <a:endParaRPr sz="2800" b="0" i="0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214" name="Google Shape;214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85682" y="3810104"/>
            <a:ext cx="2504775" cy="7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14">
            <a:alphaModFix/>
          </a:blip>
          <a:srcRect l="15483" t="19989" b="21647"/>
          <a:stretch/>
        </p:blipFill>
        <p:spPr>
          <a:xfrm>
            <a:off x="0" y="1434775"/>
            <a:ext cx="7730599" cy="5423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23"/>
          <p:cNvGrpSpPr/>
          <p:nvPr/>
        </p:nvGrpSpPr>
        <p:grpSpPr>
          <a:xfrm>
            <a:off x="496356" y="5268675"/>
            <a:ext cx="1464856" cy="1085925"/>
            <a:chOff x="32500" y="5660444"/>
            <a:chExt cx="1192200" cy="883800"/>
          </a:xfrm>
        </p:grpSpPr>
        <p:sp>
          <p:nvSpPr>
            <p:cNvPr id="217" name="Google Shape;217;p23"/>
            <p:cNvSpPr/>
            <p:nvPr/>
          </p:nvSpPr>
          <p:spPr>
            <a:xfrm>
              <a:off x="217223" y="5660444"/>
              <a:ext cx="883800" cy="883800"/>
            </a:xfrm>
            <a:prstGeom prst="teardrop">
              <a:avLst>
                <a:gd name="adj" fmla="val 100000"/>
              </a:avLst>
            </a:prstGeom>
            <a:solidFill>
              <a:srgbClr val="FF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 txBox="1"/>
            <p:nvPr/>
          </p:nvSpPr>
          <p:spPr>
            <a:xfrm>
              <a:off x="32500" y="5816025"/>
              <a:ext cx="1192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1" u="none" strike="noStrike" cap="none">
                  <a:solidFill>
                    <a:srgbClr val="000000"/>
                  </a:solidFill>
                  <a:latin typeface="Russo One"/>
                  <a:ea typeface="Russo One"/>
                  <a:cs typeface="Russo One"/>
                  <a:sym typeface="Russo One"/>
                </a:rPr>
                <a:t>Capacidade</a:t>
              </a:r>
              <a:r>
                <a:rPr lang="pt-BR" sz="1200" b="1" i="1" u="none" strike="noStrike" cap="none">
                  <a:solidFill>
                    <a:srgbClr val="FFFF00"/>
                  </a:solidFill>
                  <a:latin typeface="Russo One"/>
                  <a:ea typeface="Russo One"/>
                  <a:cs typeface="Russo One"/>
                  <a:sym typeface="Russo One"/>
                </a:rPr>
                <a:t> </a:t>
              </a:r>
              <a:endParaRPr sz="1200" b="1" i="1" u="none" strike="noStrike" cap="none">
                <a:solidFill>
                  <a:srgbClr val="FFFF00"/>
                </a:solidFill>
                <a:latin typeface="Russo One"/>
                <a:ea typeface="Russo One"/>
                <a:cs typeface="Russo One"/>
                <a:sym typeface="Russo One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pt-BR" sz="3600" b="1" i="1" u="none" strike="noStrike" cap="none">
                  <a:solidFill>
                    <a:srgbClr val="FFF2CC"/>
                  </a:solidFill>
                  <a:latin typeface="Russo One"/>
                  <a:ea typeface="Russo One"/>
                  <a:cs typeface="Russo One"/>
                  <a:sym typeface="Russo One"/>
                </a:rPr>
                <a:t>1</a:t>
              </a:r>
              <a:r>
                <a:rPr lang="pt-BR" sz="3000" b="1" i="1" u="none" strike="noStrike" cap="none">
                  <a:solidFill>
                    <a:srgbClr val="FFF2CC"/>
                  </a:solidFill>
                  <a:latin typeface="Russo One"/>
                  <a:ea typeface="Russo One"/>
                  <a:cs typeface="Russo One"/>
                  <a:sym typeface="Russo One"/>
                </a:rPr>
                <a:t> </a:t>
              </a:r>
              <a:r>
                <a:rPr lang="pt-BR" sz="2300" b="1" i="1" u="none" strike="noStrike" cap="none">
                  <a:solidFill>
                    <a:srgbClr val="FFF2CC"/>
                  </a:solidFill>
                  <a:latin typeface="Russo One"/>
                  <a:ea typeface="Russo One"/>
                  <a:cs typeface="Russo One"/>
                  <a:sym typeface="Russo One"/>
                </a:rPr>
                <a:t>litro</a:t>
              </a:r>
              <a:endParaRPr sz="2300" b="1" i="0" u="none" strike="noStrike" cap="none">
                <a:solidFill>
                  <a:srgbClr val="FFF2CC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4"/>
          <p:cNvGrpSpPr/>
          <p:nvPr/>
        </p:nvGrpSpPr>
        <p:grpSpPr>
          <a:xfrm>
            <a:off x="6000" y="0"/>
            <a:ext cx="12192000" cy="6858001"/>
            <a:chOff x="6000" y="0"/>
            <a:chExt cx="12192000" cy="6858001"/>
          </a:xfrm>
        </p:grpSpPr>
        <p:pic>
          <p:nvPicPr>
            <p:cNvPr id="224" name="Google Shape;224;p24"/>
            <p:cNvPicPr preferRelativeResize="0"/>
            <p:nvPr/>
          </p:nvPicPr>
          <p:blipFill rotWithShape="1">
            <a:blip r:embed="rId3">
              <a:alphaModFix/>
            </a:blip>
            <a:srcRect t="7834" b="7833"/>
            <a:stretch/>
          </p:blipFill>
          <p:spPr>
            <a:xfrm>
              <a:off x="600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4"/>
            <p:cNvPicPr preferRelativeResize="0"/>
            <p:nvPr/>
          </p:nvPicPr>
          <p:blipFill rotWithShape="1">
            <a:blip r:embed="rId4">
              <a:alphaModFix amt="54000"/>
            </a:blip>
            <a:srcRect/>
            <a:stretch/>
          </p:blipFill>
          <p:spPr>
            <a:xfrm>
              <a:off x="6000" y="0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6" name="Google Shape;226;p24"/>
          <p:cNvPicPr preferRelativeResize="0"/>
          <p:nvPr/>
        </p:nvPicPr>
        <p:blipFill rotWithShape="1">
          <a:blip r:embed="rId5">
            <a:alphaModFix amt="61000"/>
          </a:blip>
          <a:srcRect l="-7965" r="28776"/>
          <a:stretch/>
        </p:blipFill>
        <p:spPr>
          <a:xfrm flipH="1">
            <a:off x="0" y="0"/>
            <a:ext cx="636635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 rotWithShape="1">
          <a:blip r:embed="rId6">
            <a:alphaModFix amt="72000"/>
          </a:blip>
          <a:srcRect t="16969" r="26221" b="16975"/>
          <a:stretch/>
        </p:blipFill>
        <p:spPr>
          <a:xfrm>
            <a:off x="468650" y="0"/>
            <a:ext cx="117217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438" y="4957025"/>
            <a:ext cx="730400" cy="72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 rotWithShape="1">
          <a:blip r:embed="rId8">
            <a:alphaModFix/>
          </a:blip>
          <a:srcRect r="24397" b="37134"/>
          <a:stretch/>
        </p:blipFill>
        <p:spPr>
          <a:xfrm>
            <a:off x="11119650" y="5248975"/>
            <a:ext cx="1078350" cy="16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 rotWithShape="1">
          <a:blip r:embed="rId7">
            <a:alphaModFix/>
          </a:blip>
          <a:srcRect t="-6465" b="50000"/>
          <a:stretch/>
        </p:blipFill>
        <p:spPr>
          <a:xfrm>
            <a:off x="6366350" y="5963250"/>
            <a:ext cx="1599825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 rotWithShape="1">
          <a:blip r:embed="rId9">
            <a:alphaModFix/>
          </a:blip>
          <a:srcRect t="46757" r="35641"/>
          <a:stretch/>
        </p:blipFill>
        <p:spPr>
          <a:xfrm>
            <a:off x="11467600" y="0"/>
            <a:ext cx="730400" cy="6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4350" y="86838"/>
            <a:ext cx="430575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30375" y="3477088"/>
            <a:ext cx="430575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9988" y="162225"/>
            <a:ext cx="730400" cy="72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70925" y="5801838"/>
            <a:ext cx="430575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10">
            <a:alphaModFix/>
          </a:blip>
          <a:srcRect l="826" r="826"/>
          <a:stretch/>
        </p:blipFill>
        <p:spPr>
          <a:xfrm>
            <a:off x="10497903" y="0"/>
            <a:ext cx="1716152" cy="174497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/>
        </p:nvSpPr>
        <p:spPr>
          <a:xfrm rot="605">
            <a:off x="3009375" y="2319394"/>
            <a:ext cx="8521200" cy="7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4400" b="0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Qualificações especiais para</a:t>
            </a:r>
            <a:endParaRPr sz="4000" b="0" i="0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09550" y="5766255"/>
            <a:ext cx="1599825" cy="50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 rotWithShape="1">
          <a:blip r:embed="rId12">
            <a:alphaModFix amt="23000"/>
          </a:blip>
          <a:srcRect/>
          <a:stretch/>
        </p:blipFill>
        <p:spPr>
          <a:xfrm>
            <a:off x="194447" y="1140783"/>
            <a:ext cx="2843781" cy="510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09363" y="2902025"/>
            <a:ext cx="8718367" cy="13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5"/>
          <p:cNvGrpSpPr/>
          <p:nvPr/>
        </p:nvGrpSpPr>
        <p:grpSpPr>
          <a:xfrm>
            <a:off x="0" y="0"/>
            <a:ext cx="12679802" cy="6858000"/>
            <a:chOff x="0" y="0"/>
            <a:chExt cx="12679802" cy="6858000"/>
          </a:xfrm>
        </p:grpSpPr>
        <p:pic>
          <p:nvPicPr>
            <p:cNvPr id="247" name="Google Shape;247;p25"/>
            <p:cNvPicPr preferRelativeResize="0"/>
            <p:nvPr/>
          </p:nvPicPr>
          <p:blipFill rotWithShape="1">
            <a:blip r:embed="rId3">
              <a:alphaModFix/>
            </a:blip>
            <a:srcRect t="9435" b="9433"/>
            <a:stretch/>
          </p:blipFill>
          <p:spPr>
            <a:xfrm>
              <a:off x="0" y="0"/>
              <a:ext cx="12673802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25"/>
            <p:cNvPicPr preferRelativeResize="0"/>
            <p:nvPr/>
          </p:nvPicPr>
          <p:blipFill rotWithShape="1">
            <a:blip r:embed="rId4">
              <a:alphaModFix amt="11000"/>
            </a:blip>
            <a:srcRect l="7120" t="8310" r="6041" b="10612"/>
            <a:stretch/>
          </p:blipFill>
          <p:spPr>
            <a:xfrm>
              <a:off x="6000" y="0"/>
              <a:ext cx="12673802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9" name="Google Shape;249;p25"/>
          <p:cNvPicPr preferRelativeResize="0"/>
          <p:nvPr/>
        </p:nvPicPr>
        <p:blipFill rotWithShape="1">
          <a:blip r:embed="rId5">
            <a:alphaModFix amt="36000"/>
          </a:blip>
          <a:srcRect/>
          <a:stretch/>
        </p:blipFill>
        <p:spPr>
          <a:xfrm>
            <a:off x="68565" y="0"/>
            <a:ext cx="120548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 rotWithShape="1">
          <a:blip r:embed="rId6">
            <a:alphaModFix/>
          </a:blip>
          <a:srcRect t="41514" b="41512"/>
          <a:stretch/>
        </p:blipFill>
        <p:spPr>
          <a:xfrm>
            <a:off x="6000" y="0"/>
            <a:ext cx="12673802" cy="14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 rotWithShape="1">
          <a:blip r:embed="rId7">
            <a:alphaModFix amt="71000"/>
          </a:blip>
          <a:srcRect t="39160" b="39156"/>
          <a:stretch/>
        </p:blipFill>
        <p:spPr>
          <a:xfrm>
            <a:off x="0" y="0"/>
            <a:ext cx="12696901" cy="143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09692" y="-26947"/>
            <a:ext cx="960433" cy="172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25"/>
          <p:cNvCxnSpPr/>
          <p:nvPr/>
        </p:nvCxnSpPr>
        <p:spPr>
          <a:xfrm>
            <a:off x="0" y="1434769"/>
            <a:ext cx="12696900" cy="30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4" name="Google Shape;254;p25"/>
          <p:cNvPicPr preferRelativeResize="0"/>
          <p:nvPr/>
        </p:nvPicPr>
        <p:blipFill rotWithShape="1">
          <a:blip r:embed="rId9">
            <a:alphaModFix amt="38000"/>
          </a:blip>
          <a:srcRect l="24659" t="31976" r="4109" b="-5370"/>
          <a:stretch/>
        </p:blipFill>
        <p:spPr>
          <a:xfrm>
            <a:off x="0" y="-26950"/>
            <a:ext cx="5136026" cy="25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09692" y="-26947"/>
            <a:ext cx="960433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92300" y="309775"/>
            <a:ext cx="6626488" cy="10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14756" y="3054094"/>
            <a:ext cx="3111206" cy="36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09158" y="3055280"/>
            <a:ext cx="3111206" cy="36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 rotWithShape="1">
          <a:blip r:embed="rId12">
            <a:alphaModFix/>
          </a:blip>
          <a:srcRect t="18169" b="18167"/>
          <a:stretch/>
        </p:blipFill>
        <p:spPr>
          <a:xfrm>
            <a:off x="-671075" y="153974"/>
            <a:ext cx="4693448" cy="199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/>
          <p:cNvPicPr preferRelativeResize="0"/>
          <p:nvPr/>
        </p:nvPicPr>
        <p:blipFill rotWithShape="1">
          <a:blip r:embed="rId13">
            <a:alphaModFix/>
          </a:blip>
          <a:srcRect r="45728"/>
          <a:stretch/>
        </p:blipFill>
        <p:spPr>
          <a:xfrm>
            <a:off x="12277394" y="2145500"/>
            <a:ext cx="396400" cy="7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 txBox="1"/>
          <p:nvPr/>
        </p:nvSpPr>
        <p:spPr>
          <a:xfrm>
            <a:off x="22182" y="6550215"/>
            <a:ext cx="400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Imagens meramente ilustrativas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25"/>
          <p:cNvPicPr preferRelativeResize="0"/>
          <p:nvPr/>
        </p:nvPicPr>
        <p:blipFill rotWithShape="1">
          <a:blip r:embed="rId14">
            <a:alphaModFix/>
          </a:blip>
          <a:srcRect r="34279"/>
          <a:stretch/>
        </p:blipFill>
        <p:spPr>
          <a:xfrm>
            <a:off x="9138600" y="5377200"/>
            <a:ext cx="3541200" cy="17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5"/>
          <p:cNvSpPr txBox="1"/>
          <p:nvPr/>
        </p:nvSpPr>
        <p:spPr>
          <a:xfrm>
            <a:off x="293612" y="1671545"/>
            <a:ext cx="12054867" cy="135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r>
              <a:rPr lang="pt-BR" sz="39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rPr>
              <a:t>Qualifique o mínimo de </a:t>
            </a:r>
            <a:r>
              <a:rPr lang="pt-BR" sz="3900" b="1" i="0" u="none" strike="noStrike" cap="none">
                <a:solidFill>
                  <a:srgbClr val="10CC41"/>
                </a:solidFill>
                <a:highlight>
                  <a:srgbClr val="D9EAD3"/>
                </a:highlight>
                <a:latin typeface="Russo One"/>
                <a:ea typeface="Russo One"/>
                <a:cs typeface="Russo One"/>
                <a:sym typeface="Russo One"/>
              </a:rPr>
              <a:t>4 Distribuidores</a:t>
            </a:r>
            <a:r>
              <a:rPr lang="pt-BR" sz="3900" b="1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endParaRPr sz="3900" b="1" i="0" u="none" strike="noStrike" cap="none">
              <a:solidFill>
                <a:schemeClr val="lt1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r>
              <a:rPr lang="pt-BR" sz="3900" b="0" i="0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rPr>
              <a:t>para o nível 1 da promoção (de primeira linha).</a:t>
            </a:r>
            <a:endParaRPr sz="4100" b="0" i="0" u="none" strike="noStrike" cap="none">
              <a:solidFill>
                <a:schemeClr val="lt1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264" name="Google Shape;264;p25"/>
          <p:cNvPicPr preferRelativeResize="0"/>
          <p:nvPr/>
        </p:nvPicPr>
        <p:blipFill rotWithShape="1">
          <a:blip r:embed="rId14">
            <a:alphaModFix/>
          </a:blip>
          <a:srcRect r="34279"/>
          <a:stretch/>
        </p:blipFill>
        <p:spPr>
          <a:xfrm flipH="1">
            <a:off x="0" y="3773200"/>
            <a:ext cx="3541200" cy="17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37176" y="4199200"/>
            <a:ext cx="31113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r>
              <a:rPr lang="pt-BR" sz="4200" b="0" i="0" u="none" strike="noStrike" cap="none">
                <a:solidFill>
                  <a:schemeClr val="lt1"/>
                </a:solidFill>
                <a:highlight>
                  <a:srgbClr val="10CC41"/>
                </a:highlight>
                <a:latin typeface="Russo One"/>
                <a:ea typeface="Russo One"/>
                <a:cs typeface="Russo One"/>
                <a:sym typeface="Russo One"/>
              </a:rPr>
              <a:t>Premiação</a:t>
            </a:r>
            <a:endParaRPr sz="4200" b="0" i="0" u="none" strike="noStrike" cap="none">
              <a:solidFill>
                <a:schemeClr val="lt1"/>
              </a:solidFill>
              <a:highlight>
                <a:srgbClr val="10CC41"/>
              </a:highlight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266" name="Google Shape;266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059723" y="174509"/>
            <a:ext cx="1085752" cy="108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 rotWithShape="1">
          <a:blip r:embed="rId16">
            <a:alphaModFix/>
          </a:blip>
          <a:srcRect l="440" t="33340" r="32875" b="-1020"/>
          <a:stretch/>
        </p:blipFill>
        <p:spPr>
          <a:xfrm>
            <a:off x="11247700" y="1434775"/>
            <a:ext cx="1432100" cy="8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 rotWithShape="1">
          <a:blip r:embed="rId8">
            <a:alphaModFix/>
          </a:blip>
          <a:srcRect r="11251" b="3772"/>
          <a:stretch/>
        </p:blipFill>
        <p:spPr>
          <a:xfrm>
            <a:off x="10803650" y="3246450"/>
            <a:ext cx="1855300" cy="360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 txBox="1"/>
          <p:nvPr/>
        </p:nvSpPr>
        <p:spPr>
          <a:xfrm>
            <a:off x="8361274" y="4055400"/>
            <a:ext cx="36357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pt-BR" sz="6400" b="1" i="1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rPr>
              <a:t>2 </a:t>
            </a:r>
            <a:r>
              <a:rPr lang="pt-BR" sz="3600" b="1" i="1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rPr>
              <a:t>Camisetas</a:t>
            </a:r>
            <a:endParaRPr sz="3600" b="1" i="1" u="none" strike="noStrike" cap="none">
              <a:solidFill>
                <a:schemeClr val="lt1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1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rPr>
              <a:t>Exclusivas</a:t>
            </a:r>
            <a:endParaRPr sz="3600" b="1" i="1" u="none" strike="noStrike" cap="none">
              <a:solidFill>
                <a:schemeClr val="lt1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1" u="none" strike="noStrike" cap="none">
                <a:solidFill>
                  <a:schemeClr val="lt1"/>
                </a:solidFill>
                <a:latin typeface="Russo One"/>
                <a:ea typeface="Russo One"/>
                <a:cs typeface="Russo One"/>
                <a:sym typeface="Russo One"/>
              </a:rPr>
              <a:t>Let´s Hype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2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193422" y="-291712"/>
            <a:ext cx="1968901" cy="189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 rotWithShape="1">
          <a:blip r:embed="rId14">
            <a:alphaModFix/>
          </a:blip>
          <a:srcRect l="-21050" r="55328"/>
          <a:stretch/>
        </p:blipFill>
        <p:spPr>
          <a:xfrm flipH="1">
            <a:off x="0" y="1348400"/>
            <a:ext cx="3541200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8969" y="3083168"/>
            <a:ext cx="396400" cy="39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6"/>
          <p:cNvGrpSpPr/>
          <p:nvPr/>
        </p:nvGrpSpPr>
        <p:grpSpPr>
          <a:xfrm>
            <a:off x="0" y="0"/>
            <a:ext cx="12679802" cy="6858000"/>
            <a:chOff x="0" y="0"/>
            <a:chExt cx="12679802" cy="6858000"/>
          </a:xfrm>
        </p:grpSpPr>
        <p:pic>
          <p:nvPicPr>
            <p:cNvPr id="279" name="Google Shape;279;p26"/>
            <p:cNvPicPr preferRelativeResize="0"/>
            <p:nvPr/>
          </p:nvPicPr>
          <p:blipFill rotWithShape="1">
            <a:blip r:embed="rId3">
              <a:alphaModFix/>
            </a:blip>
            <a:srcRect t="9435" b="9435"/>
            <a:stretch/>
          </p:blipFill>
          <p:spPr>
            <a:xfrm>
              <a:off x="0" y="0"/>
              <a:ext cx="12673802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6"/>
            <p:cNvPicPr preferRelativeResize="0"/>
            <p:nvPr/>
          </p:nvPicPr>
          <p:blipFill rotWithShape="1">
            <a:blip r:embed="rId4">
              <a:alphaModFix amt="11000"/>
            </a:blip>
            <a:srcRect l="7120" t="8310" r="6043" b="10612"/>
            <a:stretch/>
          </p:blipFill>
          <p:spPr>
            <a:xfrm>
              <a:off x="6000" y="0"/>
              <a:ext cx="12673802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1" name="Google Shape;281;p26"/>
          <p:cNvPicPr preferRelativeResize="0"/>
          <p:nvPr/>
        </p:nvPicPr>
        <p:blipFill rotWithShape="1">
          <a:blip r:embed="rId5">
            <a:alphaModFix amt="36000"/>
          </a:blip>
          <a:srcRect/>
          <a:stretch/>
        </p:blipFill>
        <p:spPr>
          <a:xfrm>
            <a:off x="68565" y="0"/>
            <a:ext cx="120548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6"/>
          <p:cNvPicPr preferRelativeResize="0"/>
          <p:nvPr/>
        </p:nvPicPr>
        <p:blipFill rotWithShape="1">
          <a:blip r:embed="rId6">
            <a:alphaModFix/>
          </a:blip>
          <a:srcRect t="41513" b="41513"/>
          <a:stretch/>
        </p:blipFill>
        <p:spPr>
          <a:xfrm>
            <a:off x="6000" y="0"/>
            <a:ext cx="12673802" cy="14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6"/>
          <p:cNvPicPr preferRelativeResize="0"/>
          <p:nvPr/>
        </p:nvPicPr>
        <p:blipFill rotWithShape="1">
          <a:blip r:embed="rId7">
            <a:alphaModFix amt="71000"/>
          </a:blip>
          <a:srcRect t="39159" b="39157"/>
          <a:stretch/>
        </p:blipFill>
        <p:spPr>
          <a:xfrm>
            <a:off x="0" y="0"/>
            <a:ext cx="12696901" cy="143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09692" y="-26947"/>
            <a:ext cx="960433" cy="172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p26"/>
          <p:cNvCxnSpPr/>
          <p:nvPr/>
        </p:nvCxnSpPr>
        <p:spPr>
          <a:xfrm>
            <a:off x="0" y="1434769"/>
            <a:ext cx="12696900" cy="30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6" name="Google Shape;286;p26"/>
          <p:cNvPicPr preferRelativeResize="0"/>
          <p:nvPr/>
        </p:nvPicPr>
        <p:blipFill rotWithShape="1">
          <a:blip r:embed="rId9">
            <a:alphaModFix amt="38000"/>
          </a:blip>
          <a:srcRect l="24659" t="31977" r="4109" b="-5372"/>
          <a:stretch/>
        </p:blipFill>
        <p:spPr>
          <a:xfrm>
            <a:off x="0" y="-26950"/>
            <a:ext cx="5136026" cy="25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09692" y="-26947"/>
            <a:ext cx="960433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6"/>
          <p:cNvPicPr preferRelativeResize="0"/>
          <p:nvPr/>
        </p:nvPicPr>
        <p:blipFill rotWithShape="1">
          <a:blip r:embed="rId10">
            <a:alphaModFix/>
          </a:blip>
          <a:srcRect l="-21050" r="55329"/>
          <a:stretch/>
        </p:blipFill>
        <p:spPr>
          <a:xfrm flipH="1">
            <a:off x="0" y="1348400"/>
            <a:ext cx="3541200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6"/>
          <p:cNvPicPr preferRelativeResize="0"/>
          <p:nvPr/>
        </p:nvPicPr>
        <p:blipFill rotWithShape="1">
          <a:blip r:embed="rId11">
            <a:alphaModFix/>
          </a:blip>
          <a:srcRect l="440" t="33340" r="32875" b="-1021"/>
          <a:stretch/>
        </p:blipFill>
        <p:spPr>
          <a:xfrm>
            <a:off x="11247700" y="1434775"/>
            <a:ext cx="1432100" cy="8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09692" y="-26947"/>
            <a:ext cx="960433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69888" y="184682"/>
            <a:ext cx="1085752" cy="108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 rotWithShape="1">
          <a:blip r:embed="rId11">
            <a:alphaModFix/>
          </a:blip>
          <a:srcRect l="440" t="33340" r="32875" b="-1021"/>
          <a:stretch/>
        </p:blipFill>
        <p:spPr>
          <a:xfrm>
            <a:off x="11247700" y="1434775"/>
            <a:ext cx="1432100" cy="8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6"/>
          <p:cNvPicPr preferRelativeResize="0"/>
          <p:nvPr/>
        </p:nvPicPr>
        <p:blipFill rotWithShape="1">
          <a:blip r:embed="rId8">
            <a:alphaModFix/>
          </a:blip>
          <a:srcRect r="11253" b="3772"/>
          <a:stretch/>
        </p:blipFill>
        <p:spPr>
          <a:xfrm>
            <a:off x="10803650" y="3246450"/>
            <a:ext cx="1855300" cy="36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970925" y="5801838"/>
            <a:ext cx="430575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88969" y="3083168"/>
            <a:ext cx="396400" cy="39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 txBox="1"/>
          <p:nvPr/>
        </p:nvSpPr>
        <p:spPr>
          <a:xfrm>
            <a:off x="3412779" y="6604986"/>
            <a:ext cx="400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Imagens meramente ilustrativas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6"/>
          <p:cNvSpPr txBox="1"/>
          <p:nvPr/>
        </p:nvSpPr>
        <p:spPr>
          <a:xfrm>
            <a:off x="2973872" y="5170788"/>
            <a:ext cx="4439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pt-BR" sz="64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2 </a:t>
            </a:r>
            <a:r>
              <a:rPr lang="pt-BR" sz="36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Jaquetas</a:t>
            </a:r>
            <a:endParaRPr sz="3600" b="1" i="1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Corta-vento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6"/>
          <p:cNvPicPr preferRelativeResize="0"/>
          <p:nvPr/>
        </p:nvPicPr>
        <p:blipFill rotWithShape="1">
          <a:blip r:embed="rId10">
            <a:alphaModFix/>
          </a:blip>
          <a:srcRect r="34279"/>
          <a:stretch/>
        </p:blipFill>
        <p:spPr>
          <a:xfrm>
            <a:off x="9138600" y="5377200"/>
            <a:ext cx="3541200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6"/>
          <p:cNvPicPr preferRelativeResize="0"/>
          <p:nvPr/>
        </p:nvPicPr>
        <p:blipFill rotWithShape="1">
          <a:blip r:embed="rId10">
            <a:alphaModFix/>
          </a:blip>
          <a:srcRect l="-21050" r="55329"/>
          <a:stretch/>
        </p:blipFill>
        <p:spPr>
          <a:xfrm flipH="1">
            <a:off x="0" y="1348400"/>
            <a:ext cx="3541200" cy="17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6"/>
          <p:cNvSpPr txBox="1"/>
          <p:nvPr/>
        </p:nvSpPr>
        <p:spPr>
          <a:xfrm>
            <a:off x="-73438" y="1669756"/>
            <a:ext cx="123849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r>
              <a:rPr lang="pt-BR" sz="3900" b="0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Qualifique o mínimo de </a:t>
            </a:r>
            <a:r>
              <a:rPr lang="pt-BR" sz="3900" b="1" i="0" u="none" strike="noStrike" cap="none">
                <a:solidFill>
                  <a:srgbClr val="FF0000"/>
                </a:solidFill>
                <a:highlight>
                  <a:srgbClr val="F4CCCC"/>
                </a:highlight>
                <a:latin typeface="Russo One"/>
                <a:ea typeface="Russo One"/>
                <a:cs typeface="Russo One"/>
                <a:sym typeface="Russo One"/>
              </a:rPr>
              <a:t>4 Distribuidores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endParaRPr sz="3900" b="1" i="0" u="none" strike="noStrike" cap="none">
              <a:solidFill>
                <a:srgbClr val="FF0000"/>
              </a:solidFill>
              <a:highlight>
                <a:srgbClr val="F4CCCC"/>
              </a:highlight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r>
              <a:rPr lang="pt-BR" sz="3900" b="1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</a:t>
            </a:r>
            <a:r>
              <a:rPr lang="pt-BR" sz="3900" b="0" i="0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para o nível 2 da promoção (de primeira linha).</a:t>
            </a:r>
            <a:endParaRPr sz="4100" b="0" i="0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301" name="Google Shape;301;p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92300" y="309775"/>
            <a:ext cx="6626488" cy="10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93422" y="-291712"/>
            <a:ext cx="1968901" cy="189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/>
          <p:cNvPicPr preferRelativeResize="0"/>
          <p:nvPr/>
        </p:nvPicPr>
        <p:blipFill rotWithShape="1">
          <a:blip r:embed="rId17">
            <a:alphaModFix/>
          </a:blip>
          <a:srcRect t="18171" b="18158"/>
          <a:stretch/>
        </p:blipFill>
        <p:spPr>
          <a:xfrm>
            <a:off x="-678875" y="174500"/>
            <a:ext cx="4737285" cy="201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/>
          <p:cNvPicPr preferRelativeResize="0"/>
          <p:nvPr/>
        </p:nvPicPr>
        <p:blipFill rotWithShape="1">
          <a:blip r:embed="rId14">
            <a:alphaModFix/>
          </a:blip>
          <a:srcRect r="45728"/>
          <a:stretch/>
        </p:blipFill>
        <p:spPr>
          <a:xfrm>
            <a:off x="12277394" y="2145500"/>
            <a:ext cx="396400" cy="7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 txBox="1"/>
          <p:nvPr/>
        </p:nvSpPr>
        <p:spPr>
          <a:xfrm>
            <a:off x="3670793" y="3002743"/>
            <a:ext cx="8841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</a:pPr>
            <a:r>
              <a:rPr lang="pt-BR" sz="160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+</a:t>
            </a:r>
            <a:endParaRPr sz="1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2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823997" y="3155820"/>
            <a:ext cx="6849797" cy="370059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6"/>
          <p:cNvSpPr txBox="1"/>
          <p:nvPr/>
        </p:nvSpPr>
        <p:spPr>
          <a:xfrm>
            <a:off x="74745" y="3156599"/>
            <a:ext cx="31833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Quattrocento Sans"/>
              <a:buNone/>
            </a:pPr>
            <a:r>
              <a:rPr lang="pt-BR" sz="4200" b="0" i="0" u="none" strike="noStrike" cap="none">
                <a:solidFill>
                  <a:srgbClr val="FFFFFF"/>
                </a:solidFill>
                <a:highlight>
                  <a:srgbClr val="FF0000"/>
                </a:highlight>
                <a:latin typeface="Russo One"/>
                <a:ea typeface="Russo One"/>
                <a:cs typeface="Russo One"/>
                <a:sym typeface="Russo One"/>
              </a:rPr>
              <a:t>Premiação</a:t>
            </a:r>
            <a:endParaRPr sz="4200" b="0" i="0" u="none" strike="noStrike" cap="none">
              <a:solidFill>
                <a:srgbClr val="FFFFFF"/>
              </a:solidFill>
              <a:highlight>
                <a:srgbClr val="FF0000"/>
              </a:highlight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308" name="Google Shape;308;p2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4258" y="3721092"/>
            <a:ext cx="1827769" cy="215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330560" y="3744008"/>
            <a:ext cx="1827769" cy="215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6"/>
          <p:cNvPicPr preferRelativeResize="0"/>
          <p:nvPr/>
        </p:nvPicPr>
        <p:blipFill rotWithShape="1">
          <a:blip r:embed="rId11">
            <a:alphaModFix/>
          </a:blip>
          <a:srcRect l="440" t="33340" r="32875" b="-1021"/>
          <a:stretch/>
        </p:blipFill>
        <p:spPr>
          <a:xfrm rot="10800000">
            <a:off x="6000" y="6373250"/>
            <a:ext cx="820700" cy="4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6"/>
          <p:cNvSpPr txBox="1"/>
          <p:nvPr/>
        </p:nvSpPr>
        <p:spPr>
          <a:xfrm>
            <a:off x="435575" y="5883188"/>
            <a:ext cx="20403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pt-BR" sz="40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2 </a:t>
            </a:r>
            <a:r>
              <a:rPr lang="pt-BR" sz="18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Camisetas</a:t>
            </a:r>
            <a:endParaRPr sz="1800" b="1" i="1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18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Exclusivas</a:t>
            </a:r>
            <a:endParaRPr sz="1800" b="1" i="1" u="none" strike="noStrike" cap="none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1800" b="1" i="1" u="none" strike="noStrike" cap="non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Let´s Hype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7"/>
          <p:cNvGrpSpPr/>
          <p:nvPr/>
        </p:nvGrpSpPr>
        <p:grpSpPr>
          <a:xfrm>
            <a:off x="0" y="0"/>
            <a:ext cx="12679802" cy="7100700"/>
            <a:chOff x="0" y="0"/>
            <a:chExt cx="12679802" cy="7100700"/>
          </a:xfrm>
        </p:grpSpPr>
        <p:grpSp>
          <p:nvGrpSpPr>
            <p:cNvPr id="318" name="Google Shape;318;p27"/>
            <p:cNvGrpSpPr/>
            <p:nvPr/>
          </p:nvGrpSpPr>
          <p:grpSpPr>
            <a:xfrm>
              <a:off x="0" y="0"/>
              <a:ext cx="12679802" cy="6858000"/>
              <a:chOff x="0" y="0"/>
              <a:chExt cx="12679802" cy="6858000"/>
            </a:xfrm>
          </p:grpSpPr>
          <p:pic>
            <p:nvPicPr>
              <p:cNvPr id="319" name="Google Shape;319;p27"/>
              <p:cNvPicPr preferRelativeResize="0"/>
              <p:nvPr/>
            </p:nvPicPr>
            <p:blipFill rotWithShape="1">
              <a:blip r:embed="rId3">
                <a:alphaModFix/>
              </a:blip>
              <a:srcRect t="9435" b="9435"/>
              <a:stretch/>
            </p:blipFill>
            <p:spPr>
              <a:xfrm>
                <a:off x="0" y="0"/>
                <a:ext cx="12673802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0" name="Google Shape;320;p27"/>
              <p:cNvPicPr preferRelativeResize="0"/>
              <p:nvPr/>
            </p:nvPicPr>
            <p:blipFill rotWithShape="1">
              <a:blip r:embed="rId4">
                <a:alphaModFix amt="11000"/>
              </a:blip>
              <a:srcRect l="7120" t="8310" r="6043" b="10612"/>
              <a:stretch/>
            </p:blipFill>
            <p:spPr>
              <a:xfrm>
                <a:off x="6000" y="0"/>
                <a:ext cx="12673802" cy="68579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1" name="Google Shape;321;p27"/>
            <p:cNvPicPr preferRelativeResize="0"/>
            <p:nvPr/>
          </p:nvPicPr>
          <p:blipFill rotWithShape="1">
            <a:blip r:embed="rId5">
              <a:alphaModFix/>
            </a:blip>
            <a:srcRect r="11253" b="3772"/>
            <a:stretch/>
          </p:blipFill>
          <p:spPr>
            <a:xfrm>
              <a:off x="10803650" y="3246450"/>
              <a:ext cx="1855300" cy="360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27"/>
            <p:cNvPicPr preferRelativeResize="0"/>
            <p:nvPr/>
          </p:nvPicPr>
          <p:blipFill rotWithShape="1">
            <a:blip r:embed="rId6">
              <a:alphaModFix/>
            </a:blip>
            <a:srcRect r="34279"/>
            <a:stretch/>
          </p:blipFill>
          <p:spPr>
            <a:xfrm>
              <a:off x="9138600" y="5377200"/>
              <a:ext cx="3541200" cy="172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3" name="Google Shape;323;p27"/>
          <p:cNvPicPr preferRelativeResize="0"/>
          <p:nvPr/>
        </p:nvPicPr>
        <p:blipFill rotWithShape="1">
          <a:blip r:embed="rId7">
            <a:alphaModFix/>
          </a:blip>
          <a:srcRect t="41513" b="41513"/>
          <a:stretch/>
        </p:blipFill>
        <p:spPr>
          <a:xfrm>
            <a:off x="6000" y="0"/>
            <a:ext cx="12673802" cy="14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7"/>
          <p:cNvPicPr preferRelativeResize="0"/>
          <p:nvPr/>
        </p:nvPicPr>
        <p:blipFill rotWithShape="1">
          <a:blip r:embed="rId8">
            <a:alphaModFix amt="71000"/>
          </a:blip>
          <a:srcRect t="39159" b="39157"/>
          <a:stretch/>
        </p:blipFill>
        <p:spPr>
          <a:xfrm>
            <a:off x="0" y="0"/>
            <a:ext cx="12696901" cy="1434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27"/>
          <p:cNvCxnSpPr/>
          <p:nvPr/>
        </p:nvCxnSpPr>
        <p:spPr>
          <a:xfrm>
            <a:off x="0" y="1434769"/>
            <a:ext cx="12696900" cy="30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6" name="Google Shape;326;p27"/>
          <p:cNvPicPr preferRelativeResize="0"/>
          <p:nvPr/>
        </p:nvPicPr>
        <p:blipFill rotWithShape="1">
          <a:blip r:embed="rId9">
            <a:alphaModFix/>
          </a:blip>
          <a:srcRect l="440" t="33340" r="32875" b="-1021"/>
          <a:stretch/>
        </p:blipFill>
        <p:spPr>
          <a:xfrm>
            <a:off x="11247700" y="1434775"/>
            <a:ext cx="1432100" cy="8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7"/>
          <p:cNvPicPr preferRelativeResize="0"/>
          <p:nvPr/>
        </p:nvPicPr>
        <p:blipFill rotWithShape="1">
          <a:blip r:embed="rId9">
            <a:alphaModFix/>
          </a:blip>
          <a:srcRect l="440" t="33340" r="32875" b="-1021"/>
          <a:stretch/>
        </p:blipFill>
        <p:spPr>
          <a:xfrm>
            <a:off x="11247700" y="1434775"/>
            <a:ext cx="1432100" cy="8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7"/>
          <p:cNvPicPr preferRelativeResize="0"/>
          <p:nvPr/>
        </p:nvPicPr>
        <p:blipFill rotWithShape="1">
          <a:blip r:embed="rId10">
            <a:alphaModFix/>
          </a:blip>
          <a:srcRect r="45728"/>
          <a:stretch/>
        </p:blipFill>
        <p:spPr>
          <a:xfrm>
            <a:off x="12277394" y="2145500"/>
            <a:ext cx="396400" cy="7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7"/>
          <p:cNvPicPr preferRelativeResize="0"/>
          <p:nvPr/>
        </p:nvPicPr>
        <p:blipFill rotWithShape="1">
          <a:blip r:embed="rId11">
            <a:alphaModFix amt="36000"/>
          </a:blip>
          <a:srcRect/>
          <a:stretch/>
        </p:blipFill>
        <p:spPr>
          <a:xfrm>
            <a:off x="68565" y="0"/>
            <a:ext cx="120548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9692" y="-26947"/>
            <a:ext cx="960433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7"/>
          <p:cNvPicPr preferRelativeResize="0"/>
          <p:nvPr/>
        </p:nvPicPr>
        <p:blipFill rotWithShape="1">
          <a:blip r:embed="rId12">
            <a:alphaModFix amt="38000"/>
          </a:blip>
          <a:srcRect l="24659" t="31977" r="4109" b="-5372"/>
          <a:stretch/>
        </p:blipFill>
        <p:spPr>
          <a:xfrm>
            <a:off x="0" y="-26950"/>
            <a:ext cx="5136026" cy="25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9692" y="-26947"/>
            <a:ext cx="960433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7"/>
          <p:cNvPicPr preferRelativeResize="0"/>
          <p:nvPr/>
        </p:nvPicPr>
        <p:blipFill rotWithShape="1">
          <a:blip r:embed="rId6">
            <a:alphaModFix/>
          </a:blip>
          <a:srcRect l="-21050" r="55329"/>
          <a:stretch/>
        </p:blipFill>
        <p:spPr>
          <a:xfrm flipH="1">
            <a:off x="0" y="1348400"/>
            <a:ext cx="3541200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9692" y="-26947"/>
            <a:ext cx="960433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808800" y="-92935"/>
            <a:ext cx="1582391" cy="158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970925" y="5801838"/>
            <a:ext cx="430575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8969" y="3083168"/>
            <a:ext cx="396400" cy="39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7"/>
          <p:cNvSpPr txBox="1"/>
          <p:nvPr/>
        </p:nvSpPr>
        <p:spPr>
          <a:xfrm>
            <a:off x="4058401" y="328600"/>
            <a:ext cx="5946300" cy="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6400" b="1" i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EXEMPLOS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27"/>
          <p:cNvPicPr preferRelativeResize="0"/>
          <p:nvPr/>
        </p:nvPicPr>
        <p:blipFill rotWithShape="1">
          <a:blip r:embed="rId6">
            <a:alphaModFix/>
          </a:blip>
          <a:srcRect l="-21050" r="55329"/>
          <a:stretch/>
        </p:blipFill>
        <p:spPr>
          <a:xfrm flipH="1">
            <a:off x="0" y="1348400"/>
            <a:ext cx="3541200" cy="1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93422" y="-291712"/>
            <a:ext cx="1968901" cy="189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7"/>
          <p:cNvPicPr preferRelativeResize="0"/>
          <p:nvPr/>
        </p:nvPicPr>
        <p:blipFill rotWithShape="1">
          <a:blip r:embed="rId9">
            <a:alphaModFix/>
          </a:blip>
          <a:srcRect l="440" t="33340" r="32875" b="-1021"/>
          <a:stretch/>
        </p:blipFill>
        <p:spPr>
          <a:xfrm rot="10800000">
            <a:off x="6000" y="6373250"/>
            <a:ext cx="820700" cy="484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2" name="Google Shape;342;p27"/>
          <p:cNvGraphicFramePr/>
          <p:nvPr/>
        </p:nvGraphicFramePr>
        <p:xfrm>
          <a:off x="1173275" y="2010000"/>
          <a:ext cx="10493425" cy="3987300"/>
        </p:xfrm>
        <a:graphic>
          <a:graphicData uri="http://schemas.openxmlformats.org/drawingml/2006/table">
            <a:tbl>
              <a:tblPr>
                <a:noFill/>
                <a:tableStyleId>{4977EF65-70D3-4F2E-BB25-AD09B8A43036}</a:tableStyleId>
              </a:tblPr>
              <a:tblGrid>
                <a:gridCol w="22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7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36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>
                        <a:solidFill>
                          <a:schemeClr val="lt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D10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2400" b="1" u="none" strike="noStrike" cap="none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  <a:t>PERÍODO BASE</a:t>
                      </a:r>
                      <a:br>
                        <a:rPr lang="pt-BR" sz="2400" b="1" u="none" strike="noStrike" cap="none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</a:br>
                      <a:r>
                        <a:rPr lang="pt-BR" sz="2400" b="1" u="none" strike="noStrike" cap="none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  <a:t>PPV + VP CP acumulado </a:t>
                      </a:r>
                      <a:br>
                        <a:rPr lang="pt-BR" sz="2400" b="1" u="none" strike="noStrike" cap="none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</a:br>
                      <a:r>
                        <a:rPr lang="pt-BR" sz="2400" b="1" u="none" strike="noStrike" cap="none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  <a:t>Março e Abril</a:t>
                      </a:r>
                      <a:endParaRPr sz="2400" b="1" i="0" u="none" strike="noStrike" cap="none">
                        <a:solidFill>
                          <a:srgbClr val="5DE0F9"/>
                        </a:solidFill>
                        <a:latin typeface="Bebas Neue"/>
                        <a:ea typeface="Bebas Neue"/>
                        <a:cs typeface="Bebas Neue"/>
                        <a:sym typeface="Bebas Neu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D102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2400" b="1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  <a:t>META - nível 1</a:t>
                      </a:r>
                      <a:endParaRPr sz="2400" b="1">
                        <a:solidFill>
                          <a:srgbClr val="5DE0F9"/>
                        </a:solidFill>
                        <a:latin typeface="Bebas Neue"/>
                        <a:ea typeface="Bebas Neue"/>
                        <a:cs typeface="Bebas Neue"/>
                        <a:sym typeface="Bebas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2400" b="1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  <a:t>PPV + VP CP </a:t>
                      </a:r>
                      <a:endParaRPr sz="2400" b="1">
                        <a:solidFill>
                          <a:srgbClr val="5DE0F9"/>
                        </a:solidFill>
                        <a:latin typeface="Bebas Neue"/>
                        <a:ea typeface="Bebas Neue"/>
                        <a:cs typeface="Bebas Neue"/>
                        <a:sym typeface="Bebas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  <a:t>Acumulado Maio e Junho</a:t>
                      </a:r>
                      <a:endParaRPr sz="1800" b="1">
                        <a:solidFill>
                          <a:schemeClr val="lt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D102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2400" b="1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  <a:t>META - nível 2</a:t>
                      </a:r>
                      <a:endParaRPr sz="2400" b="1">
                        <a:solidFill>
                          <a:srgbClr val="5DE0F9"/>
                        </a:solidFill>
                        <a:latin typeface="Bebas Neue"/>
                        <a:ea typeface="Bebas Neue"/>
                        <a:cs typeface="Bebas Neue"/>
                        <a:sym typeface="Bebas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2400" b="1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  <a:t>PPV + VP CP </a:t>
                      </a:r>
                      <a:endParaRPr sz="2400" b="1">
                        <a:solidFill>
                          <a:srgbClr val="5DE0F9"/>
                        </a:solidFill>
                        <a:latin typeface="Bebas Neue"/>
                        <a:ea typeface="Bebas Neue"/>
                        <a:cs typeface="Bebas Neue"/>
                        <a:sym typeface="Bebas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>
                          <a:solidFill>
                            <a:srgbClr val="5DE0F9"/>
                          </a:solidFill>
                          <a:latin typeface="Bebas Neue"/>
                          <a:ea typeface="Bebas Neue"/>
                          <a:cs typeface="Bebas Neue"/>
                          <a:sym typeface="Bebas Neue"/>
                        </a:rPr>
                        <a:t>Acumulado Maio e Junho</a:t>
                      </a:r>
                      <a:endParaRPr sz="1800" b="1">
                        <a:solidFill>
                          <a:schemeClr val="lt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D10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EXEMPLO 1</a:t>
                      </a:r>
                      <a:endParaRPr sz="1900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strike="noStrike" cap="none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0</a:t>
                      </a:r>
                      <a:endParaRPr sz="2200" i="0" u="none" strike="noStrike" cap="none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strike="noStrike" cap="none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500</a:t>
                      </a:r>
                      <a:endParaRPr sz="2200" i="0" u="none" strike="noStrike" cap="none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strike="noStrike" cap="none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1.000</a:t>
                      </a:r>
                      <a:endParaRPr sz="2200" i="0" u="none" strike="noStrike" cap="none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>
                          <a:solidFill>
                            <a:srgbClr val="B4A7D6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EXEMPLO 2</a:t>
                      </a:r>
                      <a:endParaRPr sz="1900">
                        <a:solidFill>
                          <a:srgbClr val="B4A7D6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27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>
                          <a:solidFill>
                            <a:srgbClr val="B4A7D6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500</a:t>
                      </a:r>
                      <a:endParaRPr sz="2200" b="1">
                        <a:solidFill>
                          <a:srgbClr val="B4A7D6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27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>
                          <a:solidFill>
                            <a:srgbClr val="B4A7D6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1.000</a:t>
                      </a:r>
                      <a:endParaRPr sz="2200" b="1">
                        <a:solidFill>
                          <a:srgbClr val="B4A7D6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27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>
                          <a:solidFill>
                            <a:srgbClr val="B4A7D6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1.500</a:t>
                      </a:r>
                      <a:endParaRPr sz="2200" b="1">
                        <a:solidFill>
                          <a:srgbClr val="B4A7D6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2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EXEMPLO 3</a:t>
                      </a:r>
                      <a:endParaRPr sz="1900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u="none" strike="noStrike" cap="none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1.000</a:t>
                      </a:r>
                      <a:endParaRPr sz="2200" b="1" i="0" u="none" strike="noStrike" cap="none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u="none" strike="noStrike" cap="none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1.500</a:t>
                      </a:r>
                      <a:endParaRPr sz="2200" b="1" i="0" u="none" strike="noStrike" cap="none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u="none" strike="noStrike" cap="none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2.000</a:t>
                      </a:r>
                      <a:endParaRPr sz="2200" b="1" i="0" u="none" strike="noStrike" cap="none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>
                          <a:solidFill>
                            <a:srgbClr val="B4A7D6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EXEMPLO 4</a:t>
                      </a:r>
                      <a:endParaRPr sz="1900">
                        <a:solidFill>
                          <a:srgbClr val="B4A7D6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27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strike="noStrike" cap="none">
                          <a:solidFill>
                            <a:srgbClr val="B4A7D6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1.500</a:t>
                      </a:r>
                      <a:endParaRPr sz="2200" i="0" u="none" strike="noStrike" cap="none">
                        <a:solidFill>
                          <a:srgbClr val="B4A7D6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27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strike="noStrike" cap="none">
                          <a:solidFill>
                            <a:srgbClr val="B4A7D6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2.000</a:t>
                      </a:r>
                      <a:endParaRPr sz="2200" i="0" u="none" strike="noStrike" cap="none">
                        <a:solidFill>
                          <a:srgbClr val="B4A7D6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27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strike="noStrike" cap="none">
                          <a:solidFill>
                            <a:srgbClr val="B4A7D6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2.500</a:t>
                      </a:r>
                      <a:endParaRPr sz="2200" i="0" u="none" strike="noStrike" cap="none">
                        <a:solidFill>
                          <a:srgbClr val="B4A7D6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2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900" b="1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EXEMPLO 5</a:t>
                      </a:r>
                      <a:endParaRPr sz="1900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strike="noStrike" cap="none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2.500</a:t>
                      </a:r>
                      <a:endParaRPr sz="2200" i="0" u="none" strike="noStrike" cap="none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strike="noStrike" cap="none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3.000</a:t>
                      </a:r>
                      <a:endParaRPr sz="2200" i="0" u="none" strike="noStrike" cap="none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u="none" strike="noStrike" cap="none">
                          <a:solidFill>
                            <a:srgbClr val="A122B7"/>
                          </a:solidFill>
                          <a:latin typeface="Russo One"/>
                          <a:ea typeface="Russo One"/>
                          <a:cs typeface="Russo One"/>
                          <a:sym typeface="Russo One"/>
                        </a:rPr>
                        <a:t>3.500</a:t>
                      </a:r>
                      <a:endParaRPr sz="2200" i="0" u="none" strike="noStrike" cap="none">
                        <a:solidFill>
                          <a:srgbClr val="A122B7"/>
                        </a:solidFill>
                        <a:latin typeface="Russo One"/>
                        <a:ea typeface="Russo One"/>
                        <a:cs typeface="Russo One"/>
                        <a:sym typeface="Russo One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707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319</Words>
  <Application>Microsoft Office PowerPoint</Application>
  <PresentationFormat>Widescreen</PresentationFormat>
  <Paragraphs>85</Paragraphs>
  <Slides>9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8" baseType="lpstr">
      <vt:lpstr>Arial</vt:lpstr>
      <vt:lpstr>Roboto Black</vt:lpstr>
      <vt:lpstr>Quattrocento Sans</vt:lpstr>
      <vt:lpstr>Arial Narrow</vt:lpstr>
      <vt:lpstr>Calibri</vt:lpstr>
      <vt:lpstr>Roboto</vt:lpstr>
      <vt:lpstr>Bebas Neue</vt:lpstr>
      <vt:lpstr>Russo One</vt:lpstr>
      <vt:lpstr>6_Office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Tatiana Querino Martins Fontes</cp:lastModifiedBy>
  <cp:revision>5</cp:revision>
  <dcterms:modified xsi:type="dcterms:W3CDTF">2024-05-07T14:14:26Z</dcterms:modified>
</cp:coreProperties>
</file>