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E7E"/>
    <a:srgbClr val="365A62"/>
    <a:srgbClr val="F5E6D0"/>
    <a:srgbClr val="9EE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F02A50-44D1-84D3-F86E-7845EADCA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1D1DD9-0857-6EB6-5906-5158BB845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4422C1-4D37-919B-09F6-2C63CC18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827FC7-6F8A-A8F4-6E80-04C6ADD1E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5180998-0DC6-2A36-F0DB-896C8DAA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87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B52AE5-7DAE-5A4F-AED2-0172351FD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DA65314-64B4-B70C-0D69-245411359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B96F026-7C2B-9135-6E09-7C320739C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3DE6E5-9A9C-88ED-FF33-8AF935C9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2BC43C1-9089-9D15-48EE-119A9B77E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3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DA5E80-42DE-61E6-6375-7BAAC6B395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1AB622-EEA5-EDC4-AE94-0EDAEA8B1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69D5C5-CF2A-F7E5-D7A5-A6DFBFE2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3872FE-5783-B669-4817-DD0EE9918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35F82F-7EDD-19EB-B72E-60D6812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3538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6B51F-AF2F-B0FF-01A9-82FE7956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740C22-79BF-C450-735D-EC41DB79F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ED7B59-DD27-7BC3-1B9C-59011358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4B9148-F28F-1153-AC59-39518CAFA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BCAF33-4BB2-7D2A-1E8D-66B49D4C8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1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E04B0-80A7-575B-2A8B-1F14DBB84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0DB2349-5C62-05F2-FBB6-361A3762C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B947320-28B4-3635-2FA0-B395BF6C0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DC352F6-7B5F-6977-5E7A-E18548AFC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32D1657-ED53-5A28-6FB2-904CDB0C2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0484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F330A-9C26-6627-1C92-463F820F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FAD3E2-A478-7F72-3683-F11A21B72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1F62FC-DD75-3C5A-36D7-6D0EAED42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C0D48-A97B-A6CB-410E-11080ED6E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3E37F9-B06C-D94E-EE39-DEB8B6C8C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031AE1B-4C32-CAE3-D5A1-670817A1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69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5BB19-D39D-1320-E196-17D3AF74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14FA2A-56B3-547A-B693-23663454F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07985D9-ED89-DDAF-4FB2-F18942AEE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9019873-0F5A-2194-4F88-70525A248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D07B16F-FD41-4428-1286-69D434D647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3E8266-1047-FEEC-EECF-9DA4707B6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4F417C8-3B1F-7B89-1B30-2B89251C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318B34F1-4CEF-1446-ED17-83B14B1D9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686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15C5C6-87F1-1A10-9A66-53DEE99AD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302CCDE-1533-67B3-C194-9BCB7232D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85A3431-0984-155C-5609-A3863A21C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EDCC9E7-E865-8319-BB8D-63EECDC8B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77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4E4DE53-3BD7-315E-D399-92522AA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ACDEC05-0404-770F-DEFF-3C641EC5F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6FB279-471D-EA50-05AD-673842B0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6606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DB27BC-F235-6B25-91BF-F4F24477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44687ED-28C5-70E5-BA23-49D179B97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80B564-A55B-CD9B-0983-AAC1AF778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AA6928-45F2-F588-43CC-BFA99C3DF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81F67F0-E802-97C9-151F-68632A493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C4C988-D51F-AD20-24A0-FF0D32BA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000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E8054-A691-B218-52F1-C1B6B3704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89E4A5-08D0-DEF6-4AEA-7CE1AB5033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39BC0F6-ABDD-8E6E-AD0D-A5D5AF9B96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126DC9C-943D-5283-816B-D3196ABD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11202D-8FA5-FA0B-F683-674838160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FBFB16-291D-289E-5B1B-55A994CF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564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CFBB27F-B844-1336-CB53-DA772BEDD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14DDD2-B1E7-2B5B-B5AE-6305E3052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16972C-C8E3-2F64-F746-B41F5EA20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85CE3-CC24-5946-AFF7-4A4F340FC958}" type="datetimeFigureOut">
              <a:rPr lang="pt-BR" smtClean="0"/>
              <a:t>12/07/2022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4196AD-E834-BAE6-6F6D-2A041E8E83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A49385-27A6-FDB3-A9C1-246942792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AE957-BDA7-6A40-A80A-397CE7BC7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34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Linha do tempo&#10;&#10;Descrição gerada automaticamente">
            <a:extLst>
              <a:ext uri="{FF2B5EF4-FFF2-40B4-BE49-F238E27FC236}">
                <a16:creationId xmlns:a16="http://schemas.microsoft.com/office/drawing/2014/main" id="{55E26110-1C1C-7C16-92FB-C9591ACA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25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 descr="Padrão do plano de fundo&#10;&#10;Descrição gerada automaticamente">
            <a:extLst>
              <a:ext uri="{FF2B5EF4-FFF2-40B4-BE49-F238E27FC236}">
                <a16:creationId xmlns:a16="http://schemas.microsoft.com/office/drawing/2014/main" id="{80FBED9B-4088-0CF4-B3DC-54F6D86D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Texto&#10;&#10;Descrição gerada automaticamente com confiança média">
            <a:extLst>
              <a:ext uri="{FF2B5EF4-FFF2-40B4-BE49-F238E27FC236}">
                <a16:creationId xmlns:a16="http://schemas.microsoft.com/office/drawing/2014/main" id="{7B032BF9-3CFC-5DB7-874A-8033226B3D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4730" b="81081"/>
          <a:stretch/>
        </p:blipFill>
        <p:spPr>
          <a:xfrm>
            <a:off x="0" y="0"/>
            <a:ext cx="7957751" cy="1297459"/>
          </a:xfrm>
          <a:prstGeom prst="rect">
            <a:avLst/>
          </a:prstGeom>
        </p:spPr>
      </p:pic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7C80D66B-9ECC-39EC-A316-8829534376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7" t="28197" r="64836" b="4700"/>
          <a:stretch/>
        </p:blipFill>
        <p:spPr>
          <a:xfrm>
            <a:off x="3356458" y="1933730"/>
            <a:ext cx="2983043" cy="4601981"/>
          </a:xfrm>
          <a:prstGeom prst="rect">
            <a:avLst/>
          </a:prstGeom>
        </p:spPr>
      </p:pic>
      <p:pic>
        <p:nvPicPr>
          <p:cNvPr id="14" name="Imagem 1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FE60D8C9-D8CB-E233-BB34-760A81B11D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238" t="30382" r="37295" b="4699"/>
          <a:stretch/>
        </p:blipFill>
        <p:spPr>
          <a:xfrm>
            <a:off x="6292478" y="2083632"/>
            <a:ext cx="2983043" cy="4452079"/>
          </a:xfrm>
          <a:prstGeom prst="rect">
            <a:avLst/>
          </a:prstGeom>
        </p:spPr>
      </p:pic>
      <p:pic>
        <p:nvPicPr>
          <p:cNvPr id="16" name="Imagem 15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21CF1474-C744-0807-E5CA-1658B08D8F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934" t="28197" r="10697" b="6886"/>
          <a:stretch/>
        </p:blipFill>
        <p:spPr>
          <a:xfrm>
            <a:off x="9044838" y="1933730"/>
            <a:ext cx="3092972" cy="4452079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703B7842-A6FB-83F4-B03F-C4E6F54E5ADA}"/>
              </a:ext>
            </a:extLst>
          </p:cNvPr>
          <p:cNvSpPr txBox="1"/>
          <p:nvPr/>
        </p:nvSpPr>
        <p:spPr>
          <a:xfrm>
            <a:off x="3780928" y="2733631"/>
            <a:ext cx="219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SUPERVISORES</a:t>
            </a:r>
          </a:p>
        </p:txBody>
      </p: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AD7111D3-B157-623C-9AA6-5D2EA4F1759D}"/>
              </a:ext>
            </a:extLst>
          </p:cNvPr>
          <p:cNvCxnSpPr>
            <a:cxnSpLocks/>
          </p:cNvCxnSpPr>
          <p:nvPr/>
        </p:nvCxnSpPr>
        <p:spPr>
          <a:xfrm>
            <a:off x="3863375" y="3057993"/>
            <a:ext cx="2031167" cy="0"/>
          </a:xfrm>
          <a:prstGeom prst="line">
            <a:avLst/>
          </a:prstGeom>
          <a:ln w="38100">
            <a:solidFill>
              <a:srgbClr val="9EE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85BA4957-EB75-7E3A-6AAC-6254308A24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131" t="50000" r="13935" b="35301"/>
          <a:stretch/>
        </p:blipFill>
        <p:spPr>
          <a:xfrm>
            <a:off x="9422168" y="3429000"/>
            <a:ext cx="2308485" cy="1008089"/>
          </a:xfrm>
          <a:prstGeom prst="rect">
            <a:avLst/>
          </a:prstGeom>
        </p:spPr>
      </p:pic>
      <p:pic>
        <p:nvPicPr>
          <p:cNvPr id="29" name="Imagem 28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F133DA03-3600-4B82-D012-608C400AEF9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4016" t="44946" r="43566" b="32978"/>
          <a:stretch/>
        </p:blipFill>
        <p:spPr>
          <a:xfrm>
            <a:off x="6997016" y="3102963"/>
            <a:ext cx="1514007" cy="1514007"/>
          </a:xfrm>
          <a:prstGeom prst="rect">
            <a:avLst/>
          </a:prstGeom>
        </p:spPr>
      </p:pic>
      <p:pic>
        <p:nvPicPr>
          <p:cNvPr id="33" name="Imagem 3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EAADD720-0EB1-F3E9-70E3-85874BF9EB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7213" t="45246" r="70615" b="32677"/>
          <a:stretch/>
        </p:blipFill>
        <p:spPr>
          <a:xfrm>
            <a:off x="4150938" y="3102963"/>
            <a:ext cx="1484026" cy="1514008"/>
          </a:xfrm>
          <a:prstGeom prst="rect">
            <a:avLst/>
          </a:prstGeom>
        </p:spPr>
      </p:pic>
      <p:sp>
        <p:nvSpPr>
          <p:cNvPr id="35" name="Retângulo 34">
            <a:extLst>
              <a:ext uri="{FF2B5EF4-FFF2-40B4-BE49-F238E27FC236}">
                <a16:creationId xmlns:a16="http://schemas.microsoft.com/office/drawing/2014/main" id="{BCEF9313-F99E-8C57-0F24-1A250BDC7B4E}"/>
              </a:ext>
            </a:extLst>
          </p:cNvPr>
          <p:cNvSpPr/>
          <p:nvPr/>
        </p:nvSpPr>
        <p:spPr>
          <a:xfrm>
            <a:off x="9842890" y="5223262"/>
            <a:ext cx="1484026" cy="263138"/>
          </a:xfrm>
          <a:prstGeom prst="rect">
            <a:avLst/>
          </a:prstGeom>
          <a:solidFill>
            <a:srgbClr val="9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4F5D011-0766-79F8-C191-282CF362F68E}"/>
              </a:ext>
            </a:extLst>
          </p:cNvPr>
          <p:cNvSpPr txBox="1"/>
          <p:nvPr/>
        </p:nvSpPr>
        <p:spPr>
          <a:xfrm>
            <a:off x="6883752" y="2417083"/>
            <a:ext cx="1800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spc="300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EQUIPES</a:t>
            </a:r>
          </a:p>
          <a:p>
            <a:pPr algn="ctr"/>
            <a:r>
              <a:rPr lang="pt-BR" b="1" spc="300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MUNDIAIS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E774BCFA-B99A-5573-D107-AC0DBFE3F74D}"/>
              </a:ext>
            </a:extLst>
          </p:cNvPr>
          <p:cNvSpPr/>
          <p:nvPr/>
        </p:nvSpPr>
        <p:spPr>
          <a:xfrm>
            <a:off x="4145240" y="5223262"/>
            <a:ext cx="1484026" cy="263138"/>
          </a:xfrm>
          <a:prstGeom prst="rect">
            <a:avLst/>
          </a:prstGeom>
          <a:solidFill>
            <a:srgbClr val="9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90D84D06-248D-D12E-9E2A-02575120C98E}"/>
              </a:ext>
            </a:extLst>
          </p:cNvPr>
          <p:cNvCxnSpPr>
            <a:cxnSpLocks/>
          </p:cNvCxnSpPr>
          <p:nvPr/>
        </p:nvCxnSpPr>
        <p:spPr>
          <a:xfrm>
            <a:off x="6769415" y="3057993"/>
            <a:ext cx="2031167" cy="0"/>
          </a:xfrm>
          <a:prstGeom prst="line">
            <a:avLst/>
          </a:prstGeom>
          <a:ln w="38100">
            <a:solidFill>
              <a:srgbClr val="9EE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CE049CCE-5F13-06A4-ABD7-B0ED45BD5FA6}"/>
              </a:ext>
            </a:extLst>
          </p:cNvPr>
          <p:cNvCxnSpPr>
            <a:cxnSpLocks/>
          </p:cNvCxnSpPr>
          <p:nvPr/>
        </p:nvCxnSpPr>
        <p:spPr>
          <a:xfrm>
            <a:off x="9569320" y="3057993"/>
            <a:ext cx="2031167" cy="0"/>
          </a:xfrm>
          <a:prstGeom prst="line">
            <a:avLst/>
          </a:prstGeom>
          <a:ln w="38100">
            <a:solidFill>
              <a:srgbClr val="9EE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tângulo 40">
            <a:extLst>
              <a:ext uri="{FF2B5EF4-FFF2-40B4-BE49-F238E27FC236}">
                <a16:creationId xmlns:a16="http://schemas.microsoft.com/office/drawing/2014/main" id="{55603284-9063-5A88-CD2E-8C33677D2E3A}"/>
              </a:ext>
            </a:extLst>
          </p:cNvPr>
          <p:cNvSpPr/>
          <p:nvPr/>
        </p:nvSpPr>
        <p:spPr>
          <a:xfrm>
            <a:off x="7033947" y="5223262"/>
            <a:ext cx="1484026" cy="263138"/>
          </a:xfrm>
          <a:prstGeom prst="rect">
            <a:avLst/>
          </a:prstGeom>
          <a:solidFill>
            <a:srgbClr val="9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74AC8651-40C0-EB50-689C-9FAF2F74B791}"/>
              </a:ext>
            </a:extLst>
          </p:cNvPr>
          <p:cNvSpPr txBox="1"/>
          <p:nvPr/>
        </p:nvSpPr>
        <p:spPr>
          <a:xfrm>
            <a:off x="9613289" y="4616167"/>
            <a:ext cx="2031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mínimo de</a:t>
            </a:r>
          </a:p>
          <a:p>
            <a:pPr algn="ctr"/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2.500 TVs*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rgbClr val="282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93EA14C-0347-1FA2-4B3D-6CBF102D6D1C}"/>
              </a:ext>
            </a:extLst>
          </p:cNvPr>
          <p:cNvSpPr txBox="1"/>
          <p:nvPr/>
        </p:nvSpPr>
        <p:spPr>
          <a:xfrm>
            <a:off x="3904783" y="4616167"/>
            <a:ext cx="2031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mínimo de</a:t>
            </a:r>
          </a:p>
          <a:p>
            <a:pPr algn="ctr"/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1.000 </a:t>
            </a:r>
            <a:r>
              <a:rPr lang="pt-BR" b="1" dirty="0" err="1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PVs</a:t>
            </a:r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*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rgbClr val="282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E9EDC1D-2884-DEF5-127A-7C55C9151454}"/>
              </a:ext>
            </a:extLst>
          </p:cNvPr>
          <p:cNvSpPr txBox="1"/>
          <p:nvPr/>
        </p:nvSpPr>
        <p:spPr>
          <a:xfrm>
            <a:off x="6780847" y="4616167"/>
            <a:ext cx="20311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Alcance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mínimo de</a:t>
            </a:r>
          </a:p>
          <a:p>
            <a:pPr algn="ctr"/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1.500 </a:t>
            </a:r>
            <a:r>
              <a:rPr lang="pt-BR" b="1" dirty="0" err="1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PVs</a:t>
            </a:r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*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b="1" dirty="0">
                <a:solidFill>
                  <a:srgbClr val="282E7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julho</a:t>
            </a:r>
          </a:p>
          <a:p>
            <a:pPr algn="ctr"/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178EC59-E8F9-43A5-4F39-9355042FF1C4}"/>
              </a:ext>
            </a:extLst>
          </p:cNvPr>
          <p:cNvSpPr txBox="1"/>
          <p:nvPr/>
        </p:nvSpPr>
        <p:spPr>
          <a:xfrm>
            <a:off x="9933812" y="2417083"/>
            <a:ext cx="139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spc="300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EQUIPE</a:t>
            </a:r>
          </a:p>
          <a:p>
            <a:pPr algn="ctr"/>
            <a:r>
              <a:rPr lang="pt-BR" b="1" spc="300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TAB</a:t>
            </a:r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F9D4F23A-3207-4D4A-8924-74D47FECCF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782" y="-655499"/>
            <a:ext cx="2983043" cy="2983043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C1373FDD-3D6A-412F-98FE-96E801F0DD41}"/>
              </a:ext>
            </a:extLst>
          </p:cNvPr>
          <p:cNvSpPr txBox="1"/>
          <p:nvPr/>
        </p:nvSpPr>
        <p:spPr>
          <a:xfrm>
            <a:off x="482885" y="6347178"/>
            <a:ext cx="109522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Para qualificar, é necessário ter mínimo de 50% do volume de qualificação colocado no Brasil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1DDA2D20-8E61-414F-8731-90DBE8F0EF91}"/>
              </a:ext>
            </a:extLst>
          </p:cNvPr>
          <p:cNvSpPr txBox="1"/>
          <p:nvPr/>
        </p:nvSpPr>
        <p:spPr>
          <a:xfrm>
            <a:off x="1385727" y="6624298"/>
            <a:ext cx="91465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</a:rPr>
              <a:t>* Pontos de Volume Total = PPV + DLV + Volume de seus Clientes Premium</a:t>
            </a:r>
            <a:endParaRPr lang="pt-BR" sz="900" dirty="0">
              <a:solidFill>
                <a:schemeClr val="bg1"/>
              </a:solidFill>
            </a:endParaRPr>
          </a:p>
        </p:txBody>
      </p:sp>
      <p:pic>
        <p:nvPicPr>
          <p:cNvPr id="44" name="Imagem 43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6801095-77BB-1B94-BA47-1BAE2D5925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7" t="28197" r="64836" b="4700"/>
          <a:stretch/>
        </p:blipFill>
        <p:spPr>
          <a:xfrm>
            <a:off x="424070" y="1933730"/>
            <a:ext cx="2983043" cy="4601981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F1BA3448-98E0-F605-8C2F-EF25F399DEBD}"/>
              </a:ext>
            </a:extLst>
          </p:cNvPr>
          <p:cNvSpPr txBox="1"/>
          <p:nvPr/>
        </p:nvSpPr>
        <p:spPr>
          <a:xfrm>
            <a:off x="890271" y="2733631"/>
            <a:ext cx="219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CONSULTORES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416A1A27-6CA1-9254-393F-11B3B70F188F}"/>
              </a:ext>
            </a:extLst>
          </p:cNvPr>
          <p:cNvCxnSpPr>
            <a:cxnSpLocks/>
          </p:cNvCxnSpPr>
          <p:nvPr/>
        </p:nvCxnSpPr>
        <p:spPr>
          <a:xfrm>
            <a:off x="930987" y="3057993"/>
            <a:ext cx="2031167" cy="0"/>
          </a:xfrm>
          <a:prstGeom prst="line">
            <a:avLst/>
          </a:prstGeom>
          <a:ln w="38100">
            <a:solidFill>
              <a:srgbClr val="9EE8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>
            <a:extLst>
              <a:ext uri="{FF2B5EF4-FFF2-40B4-BE49-F238E27FC236}">
                <a16:creationId xmlns:a16="http://schemas.microsoft.com/office/drawing/2014/main" id="{E4FDEDE1-E084-A8D3-3D77-8B43AE2F2341}"/>
              </a:ext>
            </a:extLst>
          </p:cNvPr>
          <p:cNvSpPr/>
          <p:nvPr/>
        </p:nvSpPr>
        <p:spPr>
          <a:xfrm>
            <a:off x="1007342" y="4586643"/>
            <a:ext cx="1851446" cy="263138"/>
          </a:xfrm>
          <a:prstGeom prst="rect">
            <a:avLst/>
          </a:prstGeom>
          <a:solidFill>
            <a:srgbClr val="9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" name="Imagem 3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A68470CD-BBD3-884B-A1D8-807B8BCFCA84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6857" t="38774" r="79916" b="51111"/>
          <a:stretch/>
        </p:blipFill>
        <p:spPr>
          <a:xfrm>
            <a:off x="1157399" y="3025894"/>
            <a:ext cx="1621462" cy="1753939"/>
          </a:xfrm>
          <a:prstGeom prst="rect">
            <a:avLst/>
          </a:prstGeom>
        </p:spPr>
      </p:pic>
      <p:sp>
        <p:nvSpPr>
          <p:cNvPr id="51" name="Retângulo 50">
            <a:extLst>
              <a:ext uri="{FF2B5EF4-FFF2-40B4-BE49-F238E27FC236}">
                <a16:creationId xmlns:a16="http://schemas.microsoft.com/office/drawing/2014/main" id="{3B6E2AB2-9D91-D003-11F1-A96FD170A00E}"/>
              </a:ext>
            </a:extLst>
          </p:cNvPr>
          <p:cNvSpPr/>
          <p:nvPr/>
        </p:nvSpPr>
        <p:spPr>
          <a:xfrm>
            <a:off x="1007341" y="4880932"/>
            <a:ext cx="1515115" cy="263138"/>
          </a:xfrm>
          <a:prstGeom prst="rect">
            <a:avLst/>
          </a:prstGeom>
          <a:solidFill>
            <a:srgbClr val="9EE8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BE6856B6-91AA-D30E-218D-68E03B2D4244}"/>
              </a:ext>
            </a:extLst>
          </p:cNvPr>
          <p:cNvSpPr txBox="1"/>
          <p:nvPr/>
        </p:nvSpPr>
        <p:spPr>
          <a:xfrm>
            <a:off x="651121" y="4541674"/>
            <a:ext cx="25908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282E7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Seja um Novo Supervisor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1º de agosto de 2022*</a:t>
            </a:r>
          </a:p>
          <a:p>
            <a:pPr algn="ctr"/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*Data de qualificação</a:t>
            </a:r>
          </a:p>
          <a:p>
            <a:pPr algn="ctr"/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no sistema da </a:t>
            </a:r>
            <a:r>
              <a:rPr lang="pt-BR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Herbalife</a:t>
            </a:r>
            <a:r>
              <a:rPr lang="pt-BR" sz="1200" i="1" dirty="0">
                <a:latin typeface="Arial" panose="020B0604020202020204" pitchFamily="34" charset="0"/>
                <a:cs typeface="Arial" panose="020B0604020202020204" pitchFamily="34" charset="0"/>
              </a:rPr>
              <a:t> Brasil</a:t>
            </a:r>
          </a:p>
        </p:txBody>
      </p:sp>
    </p:spTree>
    <p:extLst>
      <p:ext uri="{BB962C8B-B14F-4D97-AF65-F5344CB8AC3E}">
        <p14:creationId xmlns:p14="http://schemas.microsoft.com/office/powerpoint/2010/main" val="1410628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Gráfico&#10;&#10;Descrição gerada automaticamente">
            <a:extLst>
              <a:ext uri="{FF2B5EF4-FFF2-40B4-BE49-F238E27FC236}">
                <a16:creationId xmlns:a16="http://schemas.microsoft.com/office/drawing/2014/main" id="{2F27EDFD-A171-52D3-D78C-996200B62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 descr="Tela de celular com foto de homem&#10;&#10;Descrição gerada automaticamente">
            <a:extLst>
              <a:ext uri="{FF2B5EF4-FFF2-40B4-BE49-F238E27FC236}">
                <a16:creationId xmlns:a16="http://schemas.microsoft.com/office/drawing/2014/main" id="{8E8ADA96-94B0-9985-BF15-B8780FD82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897" t="16852" r="2291"/>
          <a:stretch/>
        </p:blipFill>
        <p:spPr>
          <a:xfrm>
            <a:off x="7912100" y="1155700"/>
            <a:ext cx="4000500" cy="5702300"/>
          </a:xfrm>
          <a:prstGeom prst="rect">
            <a:avLst/>
          </a:prstGeom>
        </p:spPr>
      </p:pic>
      <p:pic>
        <p:nvPicPr>
          <p:cNvPr id="11" name="Imagem 10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C74F627C-4BCF-DE9F-E300-22AB083F8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04" t="22038" r="50000" b="47222"/>
          <a:stretch/>
        </p:blipFill>
        <p:spPr>
          <a:xfrm>
            <a:off x="1231900" y="1520642"/>
            <a:ext cx="4864100" cy="21082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5381FF9F-C502-910B-5981-82CCDB10492F}"/>
              </a:ext>
            </a:extLst>
          </p:cNvPr>
          <p:cNvSpPr txBox="1"/>
          <p:nvPr/>
        </p:nvSpPr>
        <p:spPr>
          <a:xfrm>
            <a:off x="0" y="3619500"/>
            <a:ext cx="750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5E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DESCUBRA COMO VIRALIZAR SEUS CONTEÚDOS</a:t>
            </a:r>
          </a:p>
          <a:p>
            <a:pPr algn="ctr"/>
            <a:r>
              <a:rPr lang="pt-BR" b="1" dirty="0">
                <a:solidFill>
                  <a:srgbClr val="F5E6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ATINGIR MAIS PESSOAS POR MEIO DAS REDES SOCAIS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B6510FE-632C-BC8E-1C7A-8B6883686EC8}"/>
              </a:ext>
            </a:extLst>
          </p:cNvPr>
          <p:cNvSpPr txBox="1"/>
          <p:nvPr/>
        </p:nvSpPr>
        <p:spPr>
          <a:xfrm>
            <a:off x="430923" y="4546252"/>
            <a:ext cx="75057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Nesta aula, você vai aprender: 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Dicas essenciais para criar sua autoridade digital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Como criar posts e legendas mais atrativas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Formatos que </a:t>
            </a:r>
            <a:r>
              <a:rPr lang="pt-BR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viralizam</a:t>
            </a:r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nas redes sociais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Gatilhos mentais e chamadas para ação que convertem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Transformar o seu conteúdo digital</a:t>
            </a:r>
          </a:p>
          <a:p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 resultados no negócio</a:t>
            </a:r>
          </a:p>
        </p:txBody>
      </p:sp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066114B0-547F-4739-BB04-E74E4FEAC4F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7155" b="81916"/>
          <a:stretch/>
        </p:blipFill>
        <p:spPr>
          <a:xfrm>
            <a:off x="0" y="0"/>
            <a:ext cx="6442841" cy="124022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0CEE0E8E-0370-A8A9-3E93-B43580A7D238}"/>
              </a:ext>
            </a:extLst>
          </p:cNvPr>
          <p:cNvSpPr txBox="1"/>
          <p:nvPr/>
        </p:nvSpPr>
        <p:spPr>
          <a:xfrm>
            <a:off x="8470900" y="4373180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spc="300" dirty="0">
                <a:solidFill>
                  <a:srgbClr val="365A6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FLAVIO MUNIZ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77FC537A-8FC9-AAA0-BA3E-5F8A2BBC996D}"/>
              </a:ext>
            </a:extLst>
          </p:cNvPr>
          <p:cNvSpPr txBox="1"/>
          <p:nvPr/>
        </p:nvSpPr>
        <p:spPr>
          <a:xfrm>
            <a:off x="8081360" y="4816084"/>
            <a:ext cx="3568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Considerado um dos Melhores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Profissionais de Marketing Digital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do Brasil segundo o Google. 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Especialista em Marketing Digital referência na primeira página do Google há mais de uma década. Gestor da Agência de SEO Espalhando por mais de 12 anos.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Criador de conteúdo no Instagram,</a:t>
            </a:r>
          </a:p>
          <a:p>
            <a:pPr algn="ctr"/>
            <a:r>
              <a:rPr lang="pt-BR" sz="1200" dirty="0" err="1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 possui mais de 250 mil inscritos</a:t>
            </a:r>
          </a:p>
          <a:p>
            <a:pPr algn="ctr"/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em seu canal no YouTube.</a:t>
            </a:r>
          </a:p>
          <a:p>
            <a:pPr algn="ctr"/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0004807E-935D-DE05-8B6E-60E21F73AAF5}"/>
              </a:ext>
            </a:extLst>
          </p:cNvPr>
          <p:cNvSpPr/>
          <p:nvPr/>
        </p:nvSpPr>
        <p:spPr>
          <a:xfrm>
            <a:off x="5798463" y="2544093"/>
            <a:ext cx="2110534" cy="1025323"/>
          </a:xfrm>
          <a:prstGeom prst="roundRect">
            <a:avLst/>
          </a:prstGeom>
          <a:solidFill>
            <a:srgbClr val="F5E6D0"/>
          </a:solidFill>
          <a:ln>
            <a:noFill/>
          </a:ln>
          <a:effectLst>
            <a:outerShdw blurRad="128389" dist="76100" dir="2700000" algn="tl" rotWithShape="0">
              <a:prstClr val="black">
                <a:alpha val="2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1D3B0F9-E28B-1D19-259E-AD9032ACFBB2}"/>
              </a:ext>
            </a:extLst>
          </p:cNvPr>
          <p:cNvSpPr txBox="1"/>
          <p:nvPr/>
        </p:nvSpPr>
        <p:spPr>
          <a:xfrm>
            <a:off x="5957637" y="2531394"/>
            <a:ext cx="2265737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t-BR" b="1" dirty="0">
                <a:solidFill>
                  <a:schemeClr val="bg2">
                    <a:lumMod val="1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+ </a:t>
            </a:r>
            <a:r>
              <a:rPr lang="pt-BR" sz="1600" b="1" dirty="0">
                <a:solidFill>
                  <a:schemeClr val="bg2">
                    <a:lumMod val="10000"/>
                  </a:scheme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ACESSO AO</a:t>
            </a:r>
            <a:endParaRPr lang="pt-BR" sz="1400" b="1" dirty="0">
              <a:solidFill>
                <a:schemeClr val="bg2">
                  <a:lumMod val="10000"/>
                </a:scheme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5DE4994A-F7C7-6A82-EB20-5381CE88B57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500" t="46776" r="42090" b="25243"/>
          <a:stretch/>
        </p:blipFill>
        <p:spPr>
          <a:xfrm>
            <a:off x="6005005" y="2832104"/>
            <a:ext cx="1450755" cy="64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588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216</Words>
  <Application>Microsoft Macintosh PowerPoint</Application>
  <PresentationFormat>Widescreen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Arial Narrow</vt:lpstr>
      <vt:lpstr>Calibri</vt:lpstr>
      <vt:lpstr>Calibri Light</vt:lpstr>
      <vt:lpstr>Verdana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marilia rocha</dc:creator>
  <cp:lastModifiedBy>marilia rocha</cp:lastModifiedBy>
  <cp:revision>35</cp:revision>
  <dcterms:created xsi:type="dcterms:W3CDTF">2022-06-24T20:54:15Z</dcterms:created>
  <dcterms:modified xsi:type="dcterms:W3CDTF">2022-07-12T13:57:57Z</dcterms:modified>
</cp:coreProperties>
</file>